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8" r:id="rId3"/>
    <p:sldId id="258" r:id="rId4"/>
    <p:sldId id="269" r:id="rId5"/>
    <p:sldId id="259" r:id="rId6"/>
    <p:sldId id="260" r:id="rId7"/>
    <p:sldId id="265" r:id="rId8"/>
    <p:sldId id="266" r:id="rId9"/>
    <p:sldId id="262" r:id="rId10"/>
    <p:sldId id="26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734"/>
    <p:restoredTop sz="75315"/>
  </p:normalViewPr>
  <p:slideViewPr>
    <p:cSldViewPr snapToGrid="0" snapToObjects="1" showGuides="1">
      <p:cViewPr varScale="1">
        <p:scale>
          <a:sx n="165" d="100"/>
          <a:sy n="165" d="100"/>
        </p:scale>
        <p:origin x="3144" y="1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50FC7-725C-0A40-8249-1DE1150BD9EC}" type="datetimeFigureOut">
              <a:rPr lang="en-US" smtClean="0"/>
              <a:t>6/10/20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1E80C2-90CD-3E4A-9173-E4C932F9FE0A}" type="slidenum">
              <a:rPr lang="en-US" smtClean="0"/>
              <a:t>‹#›</a:t>
            </a:fld>
            <a:endParaRPr lang="en-US"/>
          </a:p>
        </p:txBody>
      </p:sp>
    </p:spTree>
    <p:extLst>
      <p:ext uri="{BB962C8B-B14F-4D97-AF65-F5344CB8AC3E}">
        <p14:creationId xmlns:p14="http://schemas.microsoft.com/office/powerpoint/2010/main" val="39019120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today I’m going to be discussing my work with Nadja, Katie Barry, Adam Clark, and others on a simulation model </a:t>
            </a:r>
            <a:r>
              <a:rPr lang="en-US" dirty="0" err="1"/>
              <a:t>intercomparison</a:t>
            </a:r>
            <a:r>
              <a:rPr lang="en-US" dirty="0"/>
              <a:t> that we’ve been working on for some time now. At the heart of this work is understanding how local and regional processes mediate local-scale BEF relationships. I know that is a lot of jargon, so let me go through and unpack all of it. </a:t>
            </a:r>
          </a:p>
        </p:txBody>
      </p:sp>
      <p:sp>
        <p:nvSpPr>
          <p:cNvPr id="4" name="Slide Number Placeholder 3"/>
          <p:cNvSpPr>
            <a:spLocks noGrp="1"/>
          </p:cNvSpPr>
          <p:nvPr>
            <p:ph type="sldNum" sz="quarter" idx="5"/>
          </p:nvPr>
        </p:nvSpPr>
        <p:spPr/>
        <p:txBody>
          <a:bodyPr/>
          <a:lstStyle/>
          <a:p>
            <a:fld id="{981E80C2-90CD-3E4A-9173-E4C932F9FE0A}" type="slidenum">
              <a:rPr lang="en-US" smtClean="0"/>
              <a:t>1</a:t>
            </a:fld>
            <a:endParaRPr lang="en-US"/>
          </a:p>
        </p:txBody>
      </p:sp>
    </p:spTree>
    <p:extLst>
      <p:ext uri="{BB962C8B-B14F-4D97-AF65-F5344CB8AC3E}">
        <p14:creationId xmlns:p14="http://schemas.microsoft.com/office/powerpoint/2010/main" val="1270029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relationship between biodiversity and ecosystem function is multidimensional and scale dependent.</a:t>
            </a:r>
          </a:p>
          <a:p>
            <a:pPr marL="171450" indent="-171450">
              <a:buFont typeface="Arial" panose="020B0604020202020204" pitchFamily="34" charset="0"/>
              <a:buChar char="•"/>
            </a:pPr>
            <a:r>
              <a:rPr lang="en-US" dirty="0"/>
              <a:t>Many patterns can emerge, mediated by the community-dependent relationship between the species’ effect on functioning – their biomass in monoculture, for example – and their competitive ability in mixture – that is, their mixture biomass.</a:t>
            </a:r>
          </a:p>
          <a:p>
            <a:pPr marL="171450" indent="-171450">
              <a:buFont typeface="Arial" panose="020B0604020202020204" pitchFamily="34" charset="0"/>
              <a:buChar char="•"/>
            </a:pPr>
            <a:r>
              <a:rPr lang="en-US" dirty="0"/>
              <a:t>We find that within a community in which the most competitive species in mixture are also those that produce the most biomass, this crosshatched pattern will emerge. </a:t>
            </a:r>
          </a:p>
          <a:p>
            <a:pPr marL="171450" indent="-171450">
              <a:buFont typeface="Arial" panose="020B0604020202020204" pitchFamily="34" charset="0"/>
              <a:buChar char="•"/>
            </a:pPr>
            <a:r>
              <a:rPr lang="en-US" dirty="0"/>
              <a:t>Within a community in which the most competitive species in mixture is one of the lowest-biomass producing species, a very different pattern emerges.</a:t>
            </a:r>
          </a:p>
          <a:p>
            <a:pPr marL="171450" indent="-171450">
              <a:buFont typeface="Arial" panose="020B0604020202020204" pitchFamily="34" charset="0"/>
              <a:buChar char="•"/>
            </a:pPr>
            <a:r>
              <a:rPr lang="en-US" dirty="0"/>
              <a:t>Finally, of course, model </a:t>
            </a:r>
            <a:r>
              <a:rPr lang="en-US" dirty="0" err="1"/>
              <a:t>intercomparison</a:t>
            </a:r>
            <a:r>
              <a:rPr lang="en-US" dirty="0"/>
              <a:t> is a powerful tool to explore these complexities!</a:t>
            </a:r>
          </a:p>
        </p:txBody>
      </p:sp>
      <p:sp>
        <p:nvSpPr>
          <p:cNvPr id="4" name="Slide Number Placeholder 3"/>
          <p:cNvSpPr>
            <a:spLocks noGrp="1"/>
          </p:cNvSpPr>
          <p:nvPr>
            <p:ph type="sldNum" sz="quarter" idx="5"/>
          </p:nvPr>
        </p:nvSpPr>
        <p:spPr/>
        <p:txBody>
          <a:bodyPr/>
          <a:lstStyle/>
          <a:p>
            <a:fld id="{981E80C2-90CD-3E4A-9173-E4C932F9FE0A}" type="slidenum">
              <a:rPr lang="en-US" smtClean="0"/>
              <a:t>10</a:t>
            </a:fld>
            <a:endParaRPr lang="en-US"/>
          </a:p>
        </p:txBody>
      </p:sp>
    </p:spTree>
    <p:extLst>
      <p:ext uri="{BB962C8B-B14F-4D97-AF65-F5344CB8AC3E}">
        <p14:creationId xmlns:p14="http://schemas.microsoft.com/office/powerpoint/2010/main" val="3692497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Humanity endangers the diversity and functioning of natural systems more than ever before </a:t>
            </a:r>
          </a:p>
          <a:p>
            <a:pPr marL="628650" lvl="1" indent="-171450">
              <a:buFont typeface="Arial" panose="020B0604020202020204" pitchFamily="34" charset="0"/>
              <a:buChar char="•"/>
            </a:pPr>
            <a:r>
              <a:rPr lang="en-US" dirty="0"/>
              <a:t>Diversity is clear, but what is ecosystem functioning? Functioning is how the stuff inside of an ecosystem cycles through it. For example, how nutrients or water are cycled through a forest. </a:t>
            </a:r>
          </a:p>
          <a:p>
            <a:pPr marL="628650" lvl="1" indent="-171450">
              <a:buFont typeface="Arial" panose="020B0604020202020204" pitchFamily="34" charset="0"/>
              <a:buChar char="•"/>
            </a:pPr>
            <a:r>
              <a:rPr lang="en-US" dirty="0"/>
              <a:t>For the purposes of this talk, we can simplify it: As our focal ecosystem function, we’re using biomass, a proxy for carbon sequestration.</a:t>
            </a:r>
          </a:p>
          <a:p>
            <a:pPr marL="171450" indent="-171450">
              <a:buFont typeface="Arial" panose="020B0604020202020204" pitchFamily="34" charset="0"/>
              <a:buChar char="•"/>
            </a:pPr>
            <a:r>
              <a:rPr lang="en-US" dirty="0"/>
              <a:t>Experiments show that </a:t>
            </a:r>
            <a:r>
              <a:rPr lang="en-US" i="1" dirty="0"/>
              <a:t>random </a:t>
            </a:r>
            <a:r>
              <a:rPr lang="en-US" dirty="0"/>
              <a:t>species loss has a strong, negative effect on ecosystem functioning </a:t>
            </a:r>
          </a:p>
          <a:p>
            <a:pPr marL="628650" lvl="1" indent="-171450">
              <a:buFont typeface="Arial" panose="020B0604020202020204" pitchFamily="34" charset="0"/>
              <a:buChar char="•"/>
            </a:pPr>
            <a:r>
              <a:rPr lang="en-US" dirty="0"/>
              <a:t>For example, this means that as you lose species, the plant community is less effective in sequestering carbon</a:t>
            </a:r>
          </a:p>
          <a:p>
            <a:pPr marL="628650" lvl="1" indent="-171450">
              <a:buFont typeface="Arial" panose="020B0604020202020204" pitchFamily="34" charset="0"/>
              <a:buChar char="•"/>
            </a:pPr>
            <a:r>
              <a:rPr lang="en-US" dirty="0"/>
              <a:t>However, BEF experiments use highly manipulated communities.</a:t>
            </a:r>
          </a:p>
          <a:p>
            <a:pPr marL="1085850" lvl="2" indent="-171450">
              <a:buFont typeface="Arial" panose="020B0604020202020204" pitchFamily="34" charset="0"/>
              <a:buChar char="•"/>
            </a:pPr>
            <a:r>
              <a:rPr lang="en-US" dirty="0"/>
              <a:t>The traditional way one of these large experiments are designed, is that you create a species pool and then generate plots with monocultures, 2, 4, and 16 species and so on, by sampling from the species pool and growing them, watching how they grow and compete</a:t>
            </a:r>
          </a:p>
          <a:p>
            <a:pPr marL="1085850" lvl="2" indent="-171450">
              <a:buFont typeface="Arial" panose="020B0604020202020204" pitchFamily="34" charset="0"/>
              <a:buChar char="•"/>
            </a:pPr>
            <a:r>
              <a:rPr lang="en-US" dirty="0"/>
              <a:t>The literature indicates that communities with more species in them – i.e. more biodiverse mixtures – have higher functioning</a:t>
            </a:r>
          </a:p>
          <a:p>
            <a:pPr marL="1085850" lvl="2" indent="-171450">
              <a:buFont typeface="Arial" panose="020B0604020202020204" pitchFamily="34" charset="0"/>
              <a:buChar char="•"/>
            </a:pPr>
            <a:r>
              <a:rPr lang="en-US" dirty="0"/>
              <a:t>But when you plot these graphs, you don’t usually pay attention to the initial species richness of each plot, only their realized species richness</a:t>
            </a:r>
          </a:p>
          <a:p>
            <a:pPr marL="1085850" lvl="2" indent="-171450">
              <a:buFont typeface="Arial" panose="020B0604020202020204" pitchFamily="34" charset="0"/>
              <a:buChar char="•"/>
            </a:pPr>
            <a:r>
              <a:rPr lang="en-US" dirty="0"/>
              <a:t>In effect, traditional BEF experiments simulate random species loss but using only samples from the species pool, such that the identity of the species isn’t taken into account</a:t>
            </a:r>
          </a:p>
          <a:p>
            <a:pPr marL="628650" lvl="1" indent="-171450">
              <a:buFont typeface="Arial" panose="020B0604020202020204" pitchFamily="34" charset="0"/>
              <a:buChar char="•"/>
            </a:pPr>
            <a:r>
              <a:rPr lang="en-US" dirty="0"/>
              <a:t>Much contemporary BEF literature is trying to unpack how species loss in real communities differs from our experimental “random loss”</a:t>
            </a:r>
          </a:p>
        </p:txBody>
      </p:sp>
      <p:sp>
        <p:nvSpPr>
          <p:cNvPr id="4" name="Slide Number Placeholder 3"/>
          <p:cNvSpPr>
            <a:spLocks noGrp="1"/>
          </p:cNvSpPr>
          <p:nvPr>
            <p:ph type="sldNum" sz="quarter" idx="5"/>
          </p:nvPr>
        </p:nvSpPr>
        <p:spPr/>
        <p:txBody>
          <a:bodyPr/>
          <a:lstStyle/>
          <a:p>
            <a:fld id="{981E80C2-90CD-3E4A-9173-E4C932F9FE0A}" type="slidenum">
              <a:rPr lang="en-US" smtClean="0"/>
              <a:t>2</a:t>
            </a:fld>
            <a:endParaRPr lang="en-US"/>
          </a:p>
        </p:txBody>
      </p:sp>
    </p:spTree>
    <p:extLst>
      <p:ext uri="{BB962C8B-B14F-4D97-AF65-F5344CB8AC3E}">
        <p14:creationId xmlns:p14="http://schemas.microsoft.com/office/powerpoint/2010/main" val="3651927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Let’s take an example. Here we see data from the Jena Experiment.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Each one of these lines is a different initial species richness treatment. In other words, each plot within the experiment was seeded with this initial number of species, randomly selected from some larger species pool. A line represents each one of these treatments.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the x-axis is realized diversity. This means how many species are actually found in the plot when they counted them.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On the y-axis is that plot’s total biomass.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The bold line here is the general response of biomass given realized diversity, this is what we generally talk about when we say that biodiversity is good. This doesn’t take into account, though, the fact that there are different initial species richness treatments.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Each one of the slimmer lines represents a regression on the data within that treatment level.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the counterintuitive finding is that, although diversity is beneficial across the entire landscape of the BEF plots, within each realized community, it tends to be the case that plots with fewer species actually produce the most biomass!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How could this be? Well, a site’s BEF is determined by:</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Local coexistence mechanisms determining which species can coexist</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This means how the plants actually compete for and utilized the resources around them. What is the competitive structure of the community? For example, within a plot’s abiotic environment, are plants that tend to be bigger usually more competitive than small plants?</a:t>
            </a:r>
          </a:p>
          <a:p>
            <a:pPr marL="628650" lvl="1" indent="-171450">
              <a:buFont typeface="Arial" panose="020B0604020202020204" pitchFamily="34" charset="0"/>
              <a:buChar char="•"/>
            </a:pPr>
            <a:r>
              <a:rPr lang="en-US" sz="1200" dirty="0"/>
              <a:t>And regional metacommunity processes, for example seed dispersal, deciding who can recolonize vs. who is lost permanently</a:t>
            </a:r>
            <a:endParaRPr lang="en-US" sz="1200" b="0" i="0" u="none" strike="noStrike"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effectLst/>
              </a:rPr>
              <a:t>So, in other words </a:t>
            </a:r>
            <a:r>
              <a:rPr lang="en-US" sz="1200" i="1" dirty="0"/>
              <a:t>Who wins in competition, and who has access to the site</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effectLst/>
            </a:endParaRPr>
          </a:p>
        </p:txBody>
      </p:sp>
      <p:sp>
        <p:nvSpPr>
          <p:cNvPr id="4" name="Slide Number Placeholder 3"/>
          <p:cNvSpPr>
            <a:spLocks noGrp="1"/>
          </p:cNvSpPr>
          <p:nvPr>
            <p:ph type="sldNum" sz="quarter" idx="5"/>
          </p:nvPr>
        </p:nvSpPr>
        <p:spPr/>
        <p:txBody>
          <a:bodyPr/>
          <a:lstStyle/>
          <a:p>
            <a:fld id="{981E80C2-90CD-3E4A-9173-E4C932F9FE0A}" type="slidenum">
              <a:rPr lang="en-US" smtClean="0"/>
              <a:t>3</a:t>
            </a:fld>
            <a:endParaRPr lang="en-US"/>
          </a:p>
        </p:txBody>
      </p:sp>
    </p:spTree>
    <p:extLst>
      <p:ext uri="{BB962C8B-B14F-4D97-AF65-F5344CB8AC3E}">
        <p14:creationId xmlns:p14="http://schemas.microsoft.com/office/powerpoint/2010/main" val="1803133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dirty="0"/>
              <a:t>Here, we try to understand what conditions in these two processes generate this general crosshatching pattern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Specifically, we hypothesize that: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In a metacommunity, species may be locally adapted to conditions within a given patch.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Thus, due to heterogeneity across a landscape, the identity of the best-adapted species potentially varies from patch to patch.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Across the meta-community, this overall diversity of “best-performing species” may be positively related to ecosystem functioning.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But, within a given patch, biodiversity may be inversely related to functioning if the most locally adapted species contribute the most to ecosystem functioning, but outcompete the other species.</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i.e., when the well-adapted species has access to the site, it will outcompete the other species and increase functioning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Within such communities, it is possible that seed dispersal from the meta-community may dampen this negative relationship, as the most locally adapted species are unable to fully dominate the site and thus maximize functioning.</a:t>
            </a:r>
          </a:p>
          <a:p>
            <a:pPr marL="1085850" marR="0" lvl="2"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i="0" u="none" strike="noStrike" kern="1200" dirty="0">
                <a:solidFill>
                  <a:schemeClr val="tx1"/>
                </a:solidFill>
                <a:effectLst/>
                <a:latin typeface="+mn-lt"/>
                <a:ea typeface="+mn-ea"/>
                <a:cs typeface="+mn-cs"/>
              </a:rPr>
              <a:t>Although we explore these metacommunity processes more in the analysis, for the purposes of this talk I’m excluding any influence from the “metacommunity”</a:t>
            </a:r>
          </a:p>
        </p:txBody>
      </p:sp>
      <p:sp>
        <p:nvSpPr>
          <p:cNvPr id="4" name="Slide Number Placeholder 3"/>
          <p:cNvSpPr>
            <a:spLocks noGrp="1"/>
          </p:cNvSpPr>
          <p:nvPr>
            <p:ph type="sldNum" sz="quarter" idx="5"/>
          </p:nvPr>
        </p:nvSpPr>
        <p:spPr/>
        <p:txBody>
          <a:bodyPr/>
          <a:lstStyle/>
          <a:p>
            <a:fld id="{981E80C2-90CD-3E4A-9173-E4C932F9FE0A}" type="slidenum">
              <a:rPr lang="en-US" smtClean="0"/>
              <a:t>4</a:t>
            </a:fld>
            <a:endParaRPr lang="en-US"/>
          </a:p>
        </p:txBody>
      </p:sp>
    </p:spTree>
    <p:extLst>
      <p:ext uri="{BB962C8B-B14F-4D97-AF65-F5344CB8AC3E}">
        <p14:creationId xmlns:p14="http://schemas.microsoft.com/office/powerpoint/2010/main" val="2755276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To study this, we in effect run a traditional BEF experiment – mirroring the one before – with six plant community models.</a:t>
            </a:r>
          </a:p>
          <a:p>
            <a:pPr marL="171450" indent="-171450">
              <a:buFont typeface="Arial" panose="020B0604020202020204" pitchFamily="34" charset="0"/>
              <a:buChar char="•"/>
            </a:pPr>
            <a:r>
              <a:rPr lang="en-US" dirty="0"/>
              <a:t>They cover three types of plant communities, that all generate datasets with have realistic diversity patterns.</a:t>
            </a:r>
          </a:p>
          <a:p>
            <a:pPr marL="171450" indent="-171450">
              <a:buFont typeface="Arial" panose="020B0604020202020204" pitchFamily="34" charset="0"/>
              <a:buChar char="•"/>
            </a:pPr>
            <a:r>
              <a:rPr lang="en-US" dirty="0"/>
              <a:t>Within each, we design a virtual BEF experiment, generating different plots with different initial richness levels, and then let them sit and grow for a set amount of time.</a:t>
            </a:r>
          </a:p>
          <a:p>
            <a:pPr marL="171450" indent="-171450">
              <a:buFont typeface="Arial" panose="020B0604020202020204" pitchFamily="34" charset="0"/>
              <a:buChar char="•"/>
            </a:pPr>
            <a:r>
              <a:rPr lang="en-US" dirty="0"/>
              <a:t>We then compare all of our datasets together, to see if there are unifying mechanisms underlying their emergent patterns.</a:t>
            </a:r>
          </a:p>
        </p:txBody>
      </p:sp>
      <p:sp>
        <p:nvSpPr>
          <p:cNvPr id="4" name="Slide Number Placeholder 3"/>
          <p:cNvSpPr>
            <a:spLocks noGrp="1"/>
          </p:cNvSpPr>
          <p:nvPr>
            <p:ph type="sldNum" sz="quarter" idx="5"/>
          </p:nvPr>
        </p:nvSpPr>
        <p:spPr/>
        <p:txBody>
          <a:bodyPr/>
          <a:lstStyle/>
          <a:p>
            <a:fld id="{981E80C2-90CD-3E4A-9173-E4C932F9FE0A}" type="slidenum">
              <a:rPr lang="en-US" smtClean="0"/>
              <a:t>5</a:t>
            </a:fld>
            <a:endParaRPr lang="en-US"/>
          </a:p>
        </p:txBody>
      </p:sp>
    </p:spTree>
    <p:extLst>
      <p:ext uri="{BB962C8B-B14F-4D97-AF65-F5344CB8AC3E}">
        <p14:creationId xmlns:p14="http://schemas.microsoft.com/office/powerpoint/2010/main" val="418906694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So here are the results of our simulated BEF experiment. Each one of these facets is a different simulation, there are six.</a:t>
            </a:r>
          </a:p>
          <a:p>
            <a:pPr marL="628650" lvl="1" indent="-171450">
              <a:buFont typeface="Arial" panose="020B0604020202020204" pitchFamily="34" charset="0"/>
              <a:buChar char="•"/>
            </a:pPr>
            <a:r>
              <a:rPr lang="en-US" dirty="0"/>
              <a:t>The color of each point (and line) is a different initial species richness treatment.</a:t>
            </a:r>
          </a:p>
          <a:p>
            <a:pPr marL="628650" lvl="1" indent="-171450">
              <a:buFont typeface="Arial" panose="020B0604020202020204" pitchFamily="34" charset="0"/>
              <a:buChar char="•"/>
            </a:pPr>
            <a:r>
              <a:rPr lang="en-US" dirty="0"/>
              <a:t>The bold line is that overall relationship between diversity and biomass, while the colored lines are those crosshatching lines in the original graph, the different species richness treatments.</a:t>
            </a:r>
          </a:p>
          <a:p>
            <a:pPr marL="171450" indent="-171450">
              <a:buFont typeface="Arial" panose="020B0604020202020204" pitchFamily="34" charset="0"/>
              <a:buChar char="•"/>
            </a:pPr>
            <a:r>
              <a:rPr lang="en-US" dirty="0"/>
              <a:t>We first see that there is a great diversity of patterns! Let’s look more closely at a couple of similarities and differences between them.</a:t>
            </a:r>
          </a:p>
          <a:p>
            <a:pPr marL="628650" lvl="1" indent="-171450">
              <a:buFont typeface="Arial" panose="020B0604020202020204" pitchFamily="34" charset="0"/>
              <a:buChar char="•"/>
            </a:pPr>
            <a:r>
              <a:rPr lang="en-US" dirty="0"/>
              <a:t>Pattern similar to </a:t>
            </a:r>
            <a:r>
              <a:rPr lang="en-US" dirty="0" err="1"/>
              <a:t>Leibold</a:t>
            </a:r>
            <a:r>
              <a:rPr lang="en-US" dirty="0"/>
              <a:t> in </a:t>
            </a:r>
            <a:r>
              <a:rPr lang="en-US" b="1" dirty="0"/>
              <a:t>Adam</a:t>
            </a:r>
            <a:r>
              <a:rPr lang="en-US" b="0" dirty="0"/>
              <a:t> and </a:t>
            </a:r>
            <a:r>
              <a:rPr lang="en-US" b="1" dirty="0"/>
              <a:t>PPA</a:t>
            </a:r>
            <a:r>
              <a:rPr lang="en-US" b="0" dirty="0"/>
              <a:t>: Positive biodiversity-biomass relationship overall, but negative within-treatment slopes.</a:t>
            </a:r>
          </a:p>
          <a:p>
            <a:pPr marL="1085850" lvl="2" indent="-171450">
              <a:buFont typeface="Arial" panose="020B0604020202020204" pitchFamily="34" charset="0"/>
              <a:buChar char="•"/>
            </a:pPr>
            <a:r>
              <a:rPr lang="en-US" b="1" dirty="0"/>
              <a:t>Adam </a:t>
            </a:r>
            <a:r>
              <a:rPr lang="en-US" b="0" dirty="0"/>
              <a:t>is a model of nutrient poor prairie in Minnesota, USA. </a:t>
            </a:r>
          </a:p>
          <a:p>
            <a:pPr marL="1085850" lvl="2" indent="-171450">
              <a:buFont typeface="Arial" panose="020B0604020202020204" pitchFamily="34" charset="0"/>
              <a:buChar char="•"/>
            </a:pPr>
            <a:r>
              <a:rPr lang="en-US" b="1" i="0" dirty="0"/>
              <a:t>PPA</a:t>
            </a:r>
            <a:r>
              <a:rPr lang="en-US" b="1" i="1" dirty="0"/>
              <a:t> </a:t>
            </a:r>
            <a:r>
              <a:rPr lang="en-US" b="0" i="0" dirty="0"/>
              <a:t>is the model that Nadja works with, studying tropical forest communities.</a:t>
            </a:r>
            <a:endParaRPr lang="en-US" b="1" i="0" dirty="0"/>
          </a:p>
          <a:p>
            <a:pPr marL="628650" lvl="1" indent="-171450">
              <a:buFont typeface="Arial" panose="020B0604020202020204" pitchFamily="34" charset="0"/>
              <a:buChar char="•"/>
            </a:pPr>
            <a:r>
              <a:rPr lang="en-US" b="0" dirty="0"/>
              <a:t>In </a:t>
            </a:r>
            <a:r>
              <a:rPr lang="en-US" b="1" dirty="0"/>
              <a:t>Lindsay</a:t>
            </a:r>
            <a:r>
              <a:rPr lang="en-US" b="0" i="0" dirty="0"/>
              <a:t>, another grassland model, we see a positive general trend, but also positive, saturating relationships within the richness treatments.</a:t>
            </a:r>
            <a:endParaRPr lang="en-US" b="0" dirty="0"/>
          </a:p>
          <a:p>
            <a:pPr marL="628650" lvl="1" indent="-171450">
              <a:buFont typeface="Arial" panose="020B0604020202020204" pitchFamily="34" charset="0"/>
              <a:buChar char="•"/>
            </a:pPr>
            <a:r>
              <a:rPr lang="en-US" b="0" dirty="0"/>
              <a:t>In </a:t>
            </a:r>
            <a:r>
              <a:rPr lang="en-US" b="1" dirty="0"/>
              <a:t>IBC-grass</a:t>
            </a:r>
            <a:r>
              <a:rPr lang="en-US" b="0" dirty="0"/>
              <a:t>, we see a slight positive general trend, but varying within-treatment slopes</a:t>
            </a:r>
          </a:p>
          <a:p>
            <a:pPr marL="628650" lvl="1" indent="-171450">
              <a:buFont typeface="Arial" panose="020B0604020202020204" pitchFamily="34" charset="0"/>
              <a:buChar char="•"/>
            </a:pPr>
            <a:r>
              <a:rPr lang="en-US" b="0" dirty="0"/>
              <a:t>In </a:t>
            </a:r>
            <a:r>
              <a:rPr lang="en-US" b="1" dirty="0"/>
              <a:t>TROLL</a:t>
            </a:r>
            <a:r>
              <a:rPr lang="en-US" b="0" dirty="0"/>
              <a:t> and </a:t>
            </a:r>
            <a:r>
              <a:rPr lang="en-US" b="1" dirty="0"/>
              <a:t>Björn</a:t>
            </a:r>
            <a:r>
              <a:rPr lang="en-US" b="0" dirty="0"/>
              <a:t>, we see the exact opposite effects!</a:t>
            </a:r>
          </a:p>
          <a:p>
            <a:pPr marL="1085850" lvl="2" indent="-171450">
              <a:buFont typeface="Arial" panose="020B0604020202020204" pitchFamily="34" charset="0"/>
              <a:buChar char="•"/>
            </a:pPr>
            <a:r>
              <a:rPr lang="en-US" b="0" dirty="0"/>
              <a:t>In </a:t>
            </a:r>
            <a:r>
              <a:rPr lang="en-US" b="1" dirty="0"/>
              <a:t>TROLL</a:t>
            </a:r>
            <a:r>
              <a:rPr lang="en-US" b="0" dirty="0"/>
              <a:t> for example, overall diversity decreases biomass, and the individual richness treatments slowly decrease in their slopes until they are insignificant.</a:t>
            </a:r>
            <a:endParaRPr lang="en-US" b="1" dirty="0"/>
          </a:p>
          <a:p>
            <a:pPr marL="171450" lvl="0" indent="-171450">
              <a:buFont typeface="Arial" panose="020B0604020202020204" pitchFamily="34" charset="0"/>
              <a:buChar char="•"/>
            </a:pPr>
            <a:r>
              <a:rPr lang="en-US" b="0" dirty="0"/>
              <a:t>We suggest that a key mechanism underlying this diverse array of behavior is the correlation between species’ biomass in monoculture and their biomass in mixture.</a:t>
            </a:r>
          </a:p>
          <a:p>
            <a:pPr marL="628650" lvl="1" indent="-171450">
              <a:buFont typeface="Arial" panose="020B0604020202020204" pitchFamily="34" charset="0"/>
              <a:buChar char="•"/>
            </a:pPr>
            <a:r>
              <a:rPr lang="en-US" b="0" dirty="0"/>
              <a:t>If a species has a high biomass in monoculture and performs well in mixture, it will tend to dominate the community and increase the total biomass. However,</a:t>
            </a:r>
          </a:p>
          <a:p>
            <a:pPr marL="628650" lvl="1" indent="-171450">
              <a:buFont typeface="Arial" panose="020B0604020202020204" pitchFamily="34" charset="0"/>
              <a:buChar char="•"/>
            </a:pPr>
            <a:r>
              <a:rPr lang="en-US" b="0" dirty="0"/>
              <a:t>When the most competitive species do not perform well in monoculture, they will dominate the community but leave it in a low-biomass state.</a:t>
            </a:r>
          </a:p>
          <a:p>
            <a:pPr marL="171450" lvl="0" indent="-171450">
              <a:buFont typeface="Arial" panose="020B0604020202020204" pitchFamily="34" charset="0"/>
              <a:buChar char="•"/>
            </a:pPr>
            <a:r>
              <a:rPr lang="en-US" b="0" dirty="0"/>
              <a:t>First, we inspect the patterns of correlation between monoculture and mixture biomass. To see how they look.</a:t>
            </a:r>
          </a:p>
        </p:txBody>
      </p:sp>
      <p:sp>
        <p:nvSpPr>
          <p:cNvPr id="4" name="Slide Number Placeholder 3"/>
          <p:cNvSpPr>
            <a:spLocks noGrp="1"/>
          </p:cNvSpPr>
          <p:nvPr>
            <p:ph type="sldNum" sz="quarter" idx="5"/>
          </p:nvPr>
        </p:nvSpPr>
        <p:spPr/>
        <p:txBody>
          <a:bodyPr/>
          <a:lstStyle/>
          <a:p>
            <a:fld id="{981E80C2-90CD-3E4A-9173-E4C932F9FE0A}" type="slidenum">
              <a:rPr lang="en-US" smtClean="0"/>
              <a:t>6</a:t>
            </a:fld>
            <a:endParaRPr lang="en-US"/>
          </a:p>
        </p:txBody>
      </p:sp>
    </p:spTree>
    <p:extLst>
      <p:ext uri="{BB962C8B-B14F-4D97-AF65-F5344CB8AC3E}">
        <p14:creationId xmlns:p14="http://schemas.microsoft.com/office/powerpoint/2010/main" val="38862342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the simulations have different correlations between their monoculture and mixture biomasses. </a:t>
            </a:r>
            <a:r>
              <a:rPr lang="en-US" b="1" dirty="0"/>
              <a:t>Adam’s</a:t>
            </a:r>
            <a:r>
              <a:rPr lang="en-US" dirty="0"/>
              <a:t>, by design, is very strongly correlated. The largest species has </a:t>
            </a:r>
            <a:r>
              <a:rPr lang="en-US" i="1" dirty="0"/>
              <a:t>by far</a:t>
            </a:r>
            <a:r>
              <a:rPr lang="en-US" i="0" dirty="0"/>
              <a:t> the most biomass in monoculture</a:t>
            </a:r>
            <a:r>
              <a:rPr lang="en-US" dirty="0"/>
              <a:t>. In </a:t>
            </a:r>
            <a:r>
              <a:rPr lang="en-US" b="1" dirty="0"/>
              <a:t>TROLL</a:t>
            </a:r>
            <a:r>
              <a:rPr lang="en-US" dirty="0"/>
              <a:t>, you can see that a low monoculture-biomass species is actually the most competitive, and comes to dominate the community. Though more messy, there are also dominant species that are quite small in Björn, too. In IBC-grass many of the most competitive species are in the middle of the continuum. PPA is definitely correlated, and in Lindsay we see that there is a bimodal distribution.</a:t>
            </a:r>
          </a:p>
          <a:p>
            <a:endParaRPr lang="en-US" dirty="0"/>
          </a:p>
          <a:p>
            <a:r>
              <a:rPr lang="en-US" dirty="0"/>
              <a:t>So we know that there are definitely patterns within the competitive dynamics of the different models, and the species who win in mixture are sometimes the largest ones in monoculture. Is the trend real, thought?</a:t>
            </a:r>
          </a:p>
        </p:txBody>
      </p:sp>
      <p:sp>
        <p:nvSpPr>
          <p:cNvPr id="4" name="Slide Number Placeholder 3"/>
          <p:cNvSpPr>
            <a:spLocks noGrp="1"/>
          </p:cNvSpPr>
          <p:nvPr>
            <p:ph type="sldNum" sz="quarter" idx="5"/>
          </p:nvPr>
        </p:nvSpPr>
        <p:spPr/>
        <p:txBody>
          <a:bodyPr/>
          <a:lstStyle/>
          <a:p>
            <a:fld id="{981E80C2-90CD-3E4A-9173-E4C932F9FE0A}" type="slidenum">
              <a:rPr lang="en-US" smtClean="0"/>
              <a:t>7</a:t>
            </a:fld>
            <a:endParaRPr lang="en-US"/>
          </a:p>
        </p:txBody>
      </p:sp>
    </p:spTree>
    <p:extLst>
      <p:ext uri="{BB962C8B-B14F-4D97-AF65-F5344CB8AC3E}">
        <p14:creationId xmlns:p14="http://schemas.microsoft.com/office/powerpoint/2010/main" val="22591455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check it out.</a:t>
            </a:r>
          </a:p>
          <a:p>
            <a:endParaRPr lang="en-US" dirty="0"/>
          </a:p>
          <a:p>
            <a:pPr marL="171450" indent="-171450">
              <a:buFont typeface="Arial" panose="020B0604020202020204" pitchFamily="34" charset="0"/>
              <a:buChar char="•"/>
            </a:pPr>
            <a:r>
              <a:rPr lang="en-US" dirty="0"/>
              <a:t>I’m going to be light on methods here, but I’ll say that in effect, we bootstrap a new dataset that is a bunch of different “BEF experiments” from each of our original six datasets. For each BEF experiment, we calculate the Pearson’s correlation between its component species’ monoculture biomasses and their biomasses in mixture. We then regress this correlation coefficient to the estimated relationship between that community’s diversity and biomass. In other words, the y-axis is composed of all of the slope estimates for these bootstrapped BEF experiments.</a:t>
            </a:r>
          </a:p>
          <a:p>
            <a:pPr marL="171450" indent="-171450">
              <a:buFont typeface="Arial" panose="020B0604020202020204" pitchFamily="34" charset="0"/>
              <a:buChar char="•"/>
            </a:pPr>
            <a:r>
              <a:rPr lang="en-US" dirty="0"/>
              <a:t>Lets break it down with those two models that seemed completely opposite, </a:t>
            </a:r>
            <a:r>
              <a:rPr lang="en-US" b="1" dirty="0"/>
              <a:t>Adam</a:t>
            </a:r>
            <a:r>
              <a:rPr lang="en-US" b="0" dirty="0"/>
              <a:t> and </a:t>
            </a:r>
            <a:r>
              <a:rPr lang="en-US" b="1" dirty="0"/>
              <a:t>TROLL</a:t>
            </a:r>
            <a:r>
              <a:rPr lang="en-US" b="0" dirty="0"/>
              <a:t>. </a:t>
            </a:r>
          </a:p>
          <a:p>
            <a:pPr marL="628650" lvl="1" indent="-171450">
              <a:buFont typeface="Arial" panose="020B0604020202020204" pitchFamily="34" charset="0"/>
              <a:buChar char="•"/>
            </a:pPr>
            <a:r>
              <a:rPr lang="en-US" b="0" dirty="0"/>
              <a:t>This plot is for that bold line in the plots that I’ve been showing you, not accounting for the initial richness treatments.</a:t>
            </a:r>
          </a:p>
          <a:p>
            <a:pPr marL="628650" lvl="1" indent="-171450">
              <a:buFont typeface="Arial" panose="020B0604020202020204" pitchFamily="34" charset="0"/>
              <a:buChar char="•"/>
            </a:pPr>
            <a:r>
              <a:rPr lang="en-US" b="0" dirty="0"/>
              <a:t>The dashed line is where everything would have to sit for there to be no effect of this correlation on the emergent BEF patterns in our simulations.</a:t>
            </a:r>
          </a:p>
          <a:p>
            <a:pPr marL="628650" lvl="1" indent="-171450">
              <a:buFont typeface="Arial" panose="020B0604020202020204" pitchFamily="34" charset="0"/>
              <a:buChar char="•"/>
            </a:pPr>
            <a:r>
              <a:rPr lang="en-US" b="0" dirty="0"/>
              <a:t>On one side we have </a:t>
            </a:r>
            <a:r>
              <a:rPr lang="en-US" b="1" dirty="0"/>
              <a:t>Adam</a:t>
            </a:r>
            <a:r>
              <a:rPr lang="en-US" b="0" dirty="0"/>
              <a:t>. His model had that really tight correlation between biomass in monoculture and competitiveness in mixture. We see this same effect here. His overall correlation is the highest, but also his estimate.</a:t>
            </a:r>
          </a:p>
          <a:p>
            <a:pPr marL="628650" lvl="1" indent="-171450">
              <a:buFont typeface="Arial" panose="020B0604020202020204" pitchFamily="34" charset="0"/>
              <a:buChar char="•"/>
            </a:pPr>
            <a:r>
              <a:rPr lang="en-US" b="0" dirty="0"/>
              <a:t>On the other side we have TROLL, in yellow. That was the simulation that gets completely taken over by one small species. We see here that they had very little correlation, and also negative main slopes.</a:t>
            </a:r>
            <a:endParaRPr lang="en-US" b="1" dirty="0"/>
          </a:p>
        </p:txBody>
      </p:sp>
      <p:sp>
        <p:nvSpPr>
          <p:cNvPr id="4" name="Slide Number Placeholder 3"/>
          <p:cNvSpPr>
            <a:spLocks noGrp="1"/>
          </p:cNvSpPr>
          <p:nvPr>
            <p:ph type="sldNum" sz="quarter" idx="5"/>
          </p:nvPr>
        </p:nvSpPr>
        <p:spPr/>
        <p:txBody>
          <a:bodyPr/>
          <a:lstStyle/>
          <a:p>
            <a:fld id="{981E80C2-90CD-3E4A-9173-E4C932F9FE0A}" type="slidenum">
              <a:rPr lang="en-US" smtClean="0"/>
              <a:t>8</a:t>
            </a:fld>
            <a:endParaRPr lang="en-US"/>
          </a:p>
        </p:txBody>
      </p:sp>
    </p:spTree>
    <p:extLst>
      <p:ext uri="{BB962C8B-B14F-4D97-AF65-F5344CB8AC3E}">
        <p14:creationId xmlns:p14="http://schemas.microsoft.com/office/powerpoint/2010/main" val="11949302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However, when you look at the treatment effects, the opposite is the case. </a:t>
            </a:r>
          </a:p>
          <a:p>
            <a:pPr marL="171450" indent="-171450">
              <a:buFont typeface="Arial" panose="020B0604020202020204" pitchFamily="34" charset="0"/>
              <a:buChar char="•"/>
            </a:pPr>
            <a:r>
              <a:rPr lang="en-US" dirty="0"/>
              <a:t>Each facet here is one of the initial richness treatments.</a:t>
            </a:r>
          </a:p>
          <a:p>
            <a:pPr marL="171450" indent="-171450">
              <a:buFont typeface="Arial" panose="020B0604020202020204" pitchFamily="34" charset="0"/>
              <a:buChar char="•"/>
            </a:pPr>
            <a:r>
              <a:rPr lang="en-US" dirty="0"/>
              <a:t>Again, focusing on our two polar-opposite models. </a:t>
            </a:r>
          </a:p>
          <a:p>
            <a:pPr marL="628650" lvl="1" indent="-171450">
              <a:buFont typeface="Arial" panose="020B0604020202020204" pitchFamily="34" charset="0"/>
              <a:buChar char="•"/>
            </a:pPr>
            <a:r>
              <a:rPr lang="en-US" dirty="0"/>
              <a:t>With </a:t>
            </a:r>
            <a:r>
              <a:rPr lang="en-US" b="1" dirty="0"/>
              <a:t>Adam</a:t>
            </a:r>
            <a:r>
              <a:rPr lang="en-US" b="0" dirty="0"/>
              <a:t>, we see that his again has by far the most correlation between biomass in monoculture and mixture, and that the </a:t>
            </a:r>
            <a:r>
              <a:rPr lang="en-US" b="0" i="1" dirty="0"/>
              <a:t>within-treatment slopes </a:t>
            </a:r>
            <a:r>
              <a:rPr lang="en-US" b="0" i="0" dirty="0"/>
              <a:t>are actually the most negative. </a:t>
            </a:r>
          </a:p>
          <a:p>
            <a:pPr marL="628650" lvl="1" indent="-171450">
              <a:buFont typeface="Arial" panose="020B0604020202020204" pitchFamily="34" charset="0"/>
              <a:buChar char="•"/>
            </a:pPr>
            <a:r>
              <a:rPr lang="en-US" b="0" i="0" dirty="0"/>
              <a:t>In other words, when these competitive species are – by chance – included in the mixture</a:t>
            </a:r>
          </a:p>
          <a:p>
            <a:pPr marL="1085850" lvl="2" indent="-171450">
              <a:buFont typeface="Arial" panose="020B0604020202020204" pitchFamily="34" charset="0"/>
              <a:buChar char="•"/>
            </a:pPr>
            <a:r>
              <a:rPr lang="en-US" b="0" i="0" dirty="0"/>
              <a:t>they will dramatically increase the plot’s total biomass, </a:t>
            </a:r>
          </a:p>
          <a:p>
            <a:pPr marL="1085850" lvl="2" indent="-171450">
              <a:buFont typeface="Arial" panose="020B0604020202020204" pitchFamily="34" charset="0"/>
              <a:buChar char="•"/>
            </a:pPr>
            <a:r>
              <a:rPr lang="en-US" b="0" i="0" dirty="0"/>
              <a:t>but also reduce the plots total biodiversity.</a:t>
            </a:r>
            <a:endParaRPr lang="en-US" i="1" dirty="0"/>
          </a:p>
          <a:p>
            <a:pPr marL="628650" lvl="1" indent="-171450">
              <a:buFont typeface="Arial" panose="020B0604020202020204" pitchFamily="34" charset="0"/>
              <a:buChar char="•"/>
            </a:pPr>
            <a:r>
              <a:rPr lang="en-US" dirty="0"/>
              <a:t>Within </a:t>
            </a:r>
            <a:r>
              <a:rPr lang="en-US" b="1" dirty="0"/>
              <a:t>TROLL</a:t>
            </a:r>
            <a:r>
              <a:rPr lang="en-US" b="0" dirty="0"/>
              <a:t>, we see that there is little correlation between the species’ biomass in monoculture and their competitiveness in mixture</a:t>
            </a:r>
          </a:p>
          <a:p>
            <a:pPr marL="1085850" lvl="2" indent="-171450">
              <a:buFont typeface="Arial" panose="020B0604020202020204" pitchFamily="34" charset="0"/>
              <a:buChar char="•"/>
            </a:pPr>
            <a:r>
              <a:rPr lang="en-US" dirty="0"/>
              <a:t>And there is no effect of diversity within the treatments on their total biomass.</a:t>
            </a:r>
          </a:p>
        </p:txBody>
      </p:sp>
      <p:sp>
        <p:nvSpPr>
          <p:cNvPr id="4" name="Slide Number Placeholder 3"/>
          <p:cNvSpPr>
            <a:spLocks noGrp="1"/>
          </p:cNvSpPr>
          <p:nvPr>
            <p:ph type="sldNum" sz="quarter" idx="5"/>
          </p:nvPr>
        </p:nvSpPr>
        <p:spPr/>
        <p:txBody>
          <a:bodyPr/>
          <a:lstStyle/>
          <a:p>
            <a:fld id="{981E80C2-90CD-3E4A-9173-E4C932F9FE0A}" type="slidenum">
              <a:rPr lang="en-US" smtClean="0"/>
              <a:t>9</a:t>
            </a:fld>
            <a:endParaRPr lang="en-US"/>
          </a:p>
        </p:txBody>
      </p:sp>
    </p:spTree>
    <p:extLst>
      <p:ext uri="{BB962C8B-B14F-4D97-AF65-F5344CB8AC3E}">
        <p14:creationId xmlns:p14="http://schemas.microsoft.com/office/powerpoint/2010/main" val="29733276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BE674-7D08-5A46-88D3-5E65380F8A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C3FBF0-7B9E-EF48-BD11-B989AA6FDB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D64B540-1D4D-FB4E-9F50-DD600B58623F}"/>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734CF985-1193-BD4D-95A2-081E17FF08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DD1922-B602-4949-B9E8-10A475F484B9}"/>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1292301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A4809-37EF-F741-B5A3-7716BAB4B0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470E207-2CF7-2440-B2E1-A4A0FCFA26F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10B205B-B04E-3349-AC52-BFA5E7AC1D5A}"/>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761F634D-839B-C442-9EEE-BB4910344C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E2D16B-4F3D-2941-A006-6C00AC09EA77}"/>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3309100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418466B-B30E-6D4E-82BC-C095C1ABFC0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5F3290E-AB96-C141-8EA5-783B92C5A30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CA6326-2C27-5E41-A5F5-0582335D03CE}"/>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41359CFD-2A3E-F646-919E-7C941F3C33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D20452-E5A9-9E40-8BE4-59E7CF947F22}"/>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602657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35D041-E067-7A4E-B05B-581A0E4870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E5807E5-64A5-F648-83D2-D2C18403491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B3092-1C01-404F-A9B4-35242FD07C7F}"/>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13471711-DD0C-C943-B314-89BBCD02EE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74518C4-69AA-2F48-AF17-05AC64B30C83}"/>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486230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E2C8D-84AD-1C49-A44B-7267B684EBF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5CCEB2D-5A60-AC48-8164-9ECFE1D0C74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B01FEF57-7480-9C49-96E2-9E134A632423}"/>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0C877628-6C6C-BD44-8A4C-AA8BA516C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9CCFF3-B626-E746-9AB9-FCF761314402}"/>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3449596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37086-FB48-8A4E-989D-7852F7CE35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FC7418-30CE-BC47-9751-70D432E3D59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6232C7-F444-5A49-AFA3-1026B930FD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DFFF854-EB28-2C4E-B7DE-04F29FDE3942}"/>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6" name="Footer Placeholder 5">
            <a:extLst>
              <a:ext uri="{FF2B5EF4-FFF2-40B4-BE49-F238E27FC236}">
                <a16:creationId xmlns:a16="http://schemas.microsoft.com/office/drawing/2014/main" id="{53B8036C-CC93-C44E-8066-0EE2A91498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295593-B3A8-5045-9673-EBEAA237BFB1}"/>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176828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7E722D-A471-074E-AFB6-5018E5E8E33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A04B70D-F6CE-E84F-8324-7215BEDE371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A605892-65B4-F64A-B3E1-7C812491001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36DFFF-222A-F14A-9E64-819FC24673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B4A0E67-9032-0743-8922-41F57E7F6B9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64F676-D02C-1341-8354-7E4899369E7D}"/>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8" name="Footer Placeholder 7">
            <a:extLst>
              <a:ext uri="{FF2B5EF4-FFF2-40B4-BE49-F238E27FC236}">
                <a16:creationId xmlns:a16="http://schemas.microsoft.com/office/drawing/2014/main" id="{09497C64-EB67-5744-B6AD-01FA90AEC6B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79CA6A-8748-0D4A-89D9-DDBCEF252DC7}"/>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3381205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127DF-0E7C-2740-BDE1-B52AC77E6CB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1AB114D-0DA0-9C42-ADFA-5AE1D0262336}"/>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4" name="Footer Placeholder 3">
            <a:extLst>
              <a:ext uri="{FF2B5EF4-FFF2-40B4-BE49-F238E27FC236}">
                <a16:creationId xmlns:a16="http://schemas.microsoft.com/office/drawing/2014/main" id="{D0969780-36D7-C748-AB9D-95E48D427DC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3A40491-7DA5-CF41-BE88-97AB18E18941}"/>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2798404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595463D-82D4-E04A-BCB3-275C41D713E8}"/>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3" name="Footer Placeholder 2">
            <a:extLst>
              <a:ext uri="{FF2B5EF4-FFF2-40B4-BE49-F238E27FC236}">
                <a16:creationId xmlns:a16="http://schemas.microsoft.com/office/drawing/2014/main" id="{E0201B63-52A4-394A-AC29-973EEC573E8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A4B0BA-D9E1-004A-A1D3-69FD35A5714A}"/>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15649042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07F54-09E9-9E45-AAE6-CAA9259A28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CCA8BD-354E-4C41-BE15-AC7E093D54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98ACD4-EAF1-B14E-AEC1-2229411C32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05BC36-3DA0-524F-9C02-86190A5A9CCB}"/>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6" name="Footer Placeholder 5">
            <a:extLst>
              <a:ext uri="{FF2B5EF4-FFF2-40B4-BE49-F238E27FC236}">
                <a16:creationId xmlns:a16="http://schemas.microsoft.com/office/drawing/2014/main" id="{00B88419-C989-B246-9A62-8B8F08BC0D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6DE4AB-C7C9-4C4E-9DC8-0AF7DBAFB203}"/>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11098573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C9045-6D47-334B-949C-AFBBCBAD29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229C0EC-E5DA-7B49-BCCD-E9B46C873A8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CCE34B3-07B2-CB4A-B6AA-4FFC562616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C56DB74-0FF0-AB49-BBA7-6C130B793CC3}"/>
              </a:ext>
            </a:extLst>
          </p:cNvPr>
          <p:cNvSpPr>
            <a:spLocks noGrp="1"/>
          </p:cNvSpPr>
          <p:nvPr>
            <p:ph type="dt" sz="half" idx="10"/>
          </p:nvPr>
        </p:nvSpPr>
        <p:spPr/>
        <p:txBody>
          <a:bodyPr/>
          <a:lstStyle/>
          <a:p>
            <a:fld id="{444D19C8-7EC7-7047-AB38-14133178BCCE}" type="datetimeFigureOut">
              <a:rPr lang="en-US" smtClean="0"/>
              <a:t>6/10/20</a:t>
            </a:fld>
            <a:endParaRPr lang="en-US"/>
          </a:p>
        </p:txBody>
      </p:sp>
      <p:sp>
        <p:nvSpPr>
          <p:cNvPr id="6" name="Footer Placeholder 5">
            <a:extLst>
              <a:ext uri="{FF2B5EF4-FFF2-40B4-BE49-F238E27FC236}">
                <a16:creationId xmlns:a16="http://schemas.microsoft.com/office/drawing/2014/main" id="{112F566A-E2CC-A848-858A-ED1E4ACF32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E448C3-4C45-814C-9FB2-40E1010A97B1}"/>
              </a:ext>
            </a:extLst>
          </p:cNvPr>
          <p:cNvSpPr>
            <a:spLocks noGrp="1"/>
          </p:cNvSpPr>
          <p:nvPr>
            <p:ph type="sldNum" sz="quarter" idx="12"/>
          </p:nvPr>
        </p:nvSpPr>
        <p:spPr/>
        <p:txBody>
          <a:bodyPr/>
          <a:lstStyle/>
          <a:p>
            <a:fld id="{B63C6A35-CB1A-4941-BC6C-EF228433EED9}" type="slidenum">
              <a:rPr lang="en-US" smtClean="0"/>
              <a:t>‹#›</a:t>
            </a:fld>
            <a:endParaRPr lang="en-US"/>
          </a:p>
        </p:txBody>
      </p:sp>
    </p:spTree>
    <p:extLst>
      <p:ext uri="{BB962C8B-B14F-4D97-AF65-F5344CB8AC3E}">
        <p14:creationId xmlns:p14="http://schemas.microsoft.com/office/powerpoint/2010/main" val="20165922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E59079-625C-EB40-903D-ED9336D1FD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CA704A4-3972-254E-942D-1665B3B4D18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5E85DB-2A26-034D-B91F-1F0D33C726B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4D19C8-7EC7-7047-AB38-14133178BCCE}" type="datetimeFigureOut">
              <a:rPr lang="en-US" smtClean="0"/>
              <a:t>6/10/20</a:t>
            </a:fld>
            <a:endParaRPr lang="en-US"/>
          </a:p>
        </p:txBody>
      </p:sp>
      <p:sp>
        <p:nvSpPr>
          <p:cNvPr id="5" name="Footer Placeholder 4">
            <a:extLst>
              <a:ext uri="{FF2B5EF4-FFF2-40B4-BE49-F238E27FC236}">
                <a16:creationId xmlns:a16="http://schemas.microsoft.com/office/drawing/2014/main" id="{E792CDB1-0D25-5842-9EAF-517F66AB732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65DF5B7-C078-794C-8D41-CA8A4FE713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3C6A35-CB1A-4941-BC6C-EF228433EED9}" type="slidenum">
              <a:rPr lang="en-US" smtClean="0"/>
              <a:t>‹#›</a:t>
            </a:fld>
            <a:endParaRPr lang="en-US"/>
          </a:p>
        </p:txBody>
      </p:sp>
    </p:spTree>
    <p:extLst>
      <p:ext uri="{BB962C8B-B14F-4D97-AF65-F5344CB8AC3E}">
        <p14:creationId xmlns:p14="http://schemas.microsoft.com/office/powerpoint/2010/main" val="2384752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647DF-FF41-C24B-9406-D7D42CDD356A}"/>
              </a:ext>
            </a:extLst>
          </p:cNvPr>
          <p:cNvSpPr>
            <a:spLocks noGrp="1"/>
          </p:cNvSpPr>
          <p:nvPr>
            <p:ph type="ctrTitle"/>
          </p:nvPr>
        </p:nvSpPr>
        <p:spPr>
          <a:xfrm>
            <a:off x="374754" y="1122363"/>
            <a:ext cx="11430000" cy="2387600"/>
          </a:xfrm>
        </p:spPr>
        <p:txBody>
          <a:bodyPr>
            <a:normAutofit/>
          </a:bodyPr>
          <a:lstStyle/>
          <a:p>
            <a:r>
              <a:rPr lang="en-US" sz="4400" dirty="0"/>
              <a:t>Local and regional processes mediate</a:t>
            </a:r>
            <a:br>
              <a:rPr lang="en-US" sz="4400" dirty="0"/>
            </a:br>
            <a:r>
              <a:rPr lang="en-US" sz="4400" dirty="0"/>
              <a:t>local-scale BEF patterns</a:t>
            </a:r>
          </a:p>
        </p:txBody>
      </p:sp>
      <p:sp>
        <p:nvSpPr>
          <p:cNvPr id="4" name="TextBox 3">
            <a:extLst>
              <a:ext uri="{FF2B5EF4-FFF2-40B4-BE49-F238E27FC236}">
                <a16:creationId xmlns:a16="http://schemas.microsoft.com/office/drawing/2014/main" id="{D30964EC-99AD-084E-AD45-CB3C53AC82BB}"/>
              </a:ext>
            </a:extLst>
          </p:cNvPr>
          <p:cNvSpPr txBox="1"/>
          <p:nvPr/>
        </p:nvSpPr>
        <p:spPr>
          <a:xfrm>
            <a:off x="4891638" y="4152275"/>
            <a:ext cx="2396232" cy="830997"/>
          </a:xfrm>
          <a:prstGeom prst="rect">
            <a:avLst/>
          </a:prstGeom>
          <a:noFill/>
        </p:spPr>
        <p:txBody>
          <a:bodyPr wrap="none" rtlCol="0">
            <a:spAutoFit/>
          </a:bodyPr>
          <a:lstStyle/>
          <a:p>
            <a:pPr algn="ctr"/>
            <a:r>
              <a:rPr lang="en-US" sz="2400" dirty="0"/>
              <a:t>Michael Crawford</a:t>
            </a:r>
          </a:p>
          <a:p>
            <a:pPr algn="ctr"/>
            <a:r>
              <a:rPr lang="en-US" sz="2400" dirty="0"/>
              <a:t>June 10, 2020</a:t>
            </a:r>
          </a:p>
        </p:txBody>
      </p:sp>
    </p:spTree>
    <p:extLst>
      <p:ext uri="{BB962C8B-B14F-4D97-AF65-F5344CB8AC3E}">
        <p14:creationId xmlns:p14="http://schemas.microsoft.com/office/powerpoint/2010/main" val="5970952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9FAFB-348F-8E49-BFD4-0D3CBE6D744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486F4470-9811-1B47-A728-B7A2698A1E41}"/>
              </a:ext>
            </a:extLst>
          </p:cNvPr>
          <p:cNvSpPr>
            <a:spLocks noGrp="1"/>
          </p:cNvSpPr>
          <p:nvPr>
            <p:ph idx="1"/>
          </p:nvPr>
        </p:nvSpPr>
        <p:spPr/>
        <p:txBody>
          <a:bodyPr/>
          <a:lstStyle/>
          <a:p>
            <a:r>
              <a:rPr lang="en-US" dirty="0"/>
              <a:t>The relationship between biodiversity and ecosystem function is multidimensional and scale dependent</a:t>
            </a:r>
          </a:p>
          <a:p>
            <a:endParaRPr lang="en-US" dirty="0"/>
          </a:p>
          <a:p>
            <a:r>
              <a:rPr lang="en-US" dirty="0"/>
              <a:t>Many patterns can emerge, and these will depend on the community-dependent relationship between the species’ effect on functioning and their competitive ability</a:t>
            </a:r>
          </a:p>
          <a:p>
            <a:endParaRPr lang="en-US" dirty="0"/>
          </a:p>
          <a:p>
            <a:r>
              <a:rPr lang="en-US" dirty="0"/>
              <a:t>Model </a:t>
            </a:r>
            <a:r>
              <a:rPr lang="en-US" dirty="0" err="1"/>
              <a:t>intercomparison</a:t>
            </a:r>
            <a:r>
              <a:rPr lang="en-US" dirty="0"/>
              <a:t> is a powerful tool to understand these complexities!</a:t>
            </a:r>
          </a:p>
        </p:txBody>
      </p:sp>
    </p:spTree>
    <p:extLst>
      <p:ext uri="{BB962C8B-B14F-4D97-AF65-F5344CB8AC3E}">
        <p14:creationId xmlns:p14="http://schemas.microsoft.com/office/powerpoint/2010/main" val="31755703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613932-74FF-0F46-85F7-C044413DB622}"/>
              </a:ext>
            </a:extLst>
          </p:cNvPr>
          <p:cNvSpPr>
            <a:spLocks noGrp="1"/>
          </p:cNvSpPr>
          <p:nvPr>
            <p:ph type="title"/>
          </p:nvPr>
        </p:nvSpPr>
        <p:spPr>
          <a:xfrm>
            <a:off x="599607" y="365125"/>
            <a:ext cx="10754193" cy="1325563"/>
          </a:xfrm>
        </p:spPr>
        <p:txBody>
          <a:bodyPr/>
          <a:lstStyle/>
          <a:p>
            <a:r>
              <a:rPr lang="en-US" dirty="0"/>
              <a:t>Biodiversity and ecosystem functioning (BEF)</a:t>
            </a:r>
          </a:p>
        </p:txBody>
      </p:sp>
      <p:sp>
        <p:nvSpPr>
          <p:cNvPr id="3" name="Content Placeholder 2">
            <a:extLst>
              <a:ext uri="{FF2B5EF4-FFF2-40B4-BE49-F238E27FC236}">
                <a16:creationId xmlns:a16="http://schemas.microsoft.com/office/drawing/2014/main" id="{D263ECE8-5E7A-A645-9427-B23EB44D31EA}"/>
              </a:ext>
            </a:extLst>
          </p:cNvPr>
          <p:cNvSpPr>
            <a:spLocks noGrp="1"/>
          </p:cNvSpPr>
          <p:nvPr>
            <p:ph idx="1"/>
          </p:nvPr>
        </p:nvSpPr>
        <p:spPr>
          <a:xfrm>
            <a:off x="449706" y="1825625"/>
            <a:ext cx="11509212" cy="4351338"/>
          </a:xfrm>
        </p:spPr>
        <p:txBody>
          <a:bodyPr>
            <a:normAutofit/>
          </a:bodyPr>
          <a:lstStyle/>
          <a:p>
            <a:r>
              <a:rPr lang="en-US" dirty="0"/>
              <a:t>Humanity endangers the diversity and functioning of natural systems more than ever before </a:t>
            </a:r>
            <a:r>
              <a:rPr lang="en-US" sz="1600" dirty="0"/>
              <a:t>(IPBES 2019)</a:t>
            </a:r>
          </a:p>
          <a:p>
            <a:pPr lvl="1"/>
            <a:r>
              <a:rPr lang="en-US" i="1" dirty="0"/>
              <a:t>Function</a:t>
            </a:r>
            <a:r>
              <a:rPr lang="en-US" dirty="0"/>
              <a:t>: How stocks of materials (e.g. carbon, water, nutrients) move through a system</a:t>
            </a:r>
          </a:p>
          <a:p>
            <a:pPr lvl="1"/>
            <a:endParaRPr lang="en-US" dirty="0"/>
          </a:p>
          <a:p>
            <a:r>
              <a:rPr lang="en-US" dirty="0"/>
              <a:t>Experiments show that </a:t>
            </a:r>
            <a:r>
              <a:rPr lang="en-US" b="1" i="1" dirty="0"/>
              <a:t>random </a:t>
            </a:r>
            <a:r>
              <a:rPr lang="en-US" dirty="0"/>
              <a:t>species loss has a strong, negative effect on ecosystem functioning </a:t>
            </a:r>
            <a:r>
              <a:rPr lang="en-US" sz="1600" dirty="0"/>
              <a:t>(Tilman, Cowles, &amp; Isbell 2014)</a:t>
            </a:r>
          </a:p>
          <a:p>
            <a:pPr lvl="1"/>
            <a:endParaRPr lang="en-US" dirty="0"/>
          </a:p>
          <a:p>
            <a:r>
              <a:rPr lang="en-US" dirty="0"/>
              <a:t>How do real communities differ from our experimental ones?</a:t>
            </a:r>
          </a:p>
        </p:txBody>
      </p:sp>
    </p:spTree>
    <p:extLst>
      <p:ext uri="{BB962C8B-B14F-4D97-AF65-F5344CB8AC3E}">
        <p14:creationId xmlns:p14="http://schemas.microsoft.com/office/powerpoint/2010/main" val="2415766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AECC2-8055-6E49-AFD2-F003A2D6944D}"/>
              </a:ext>
            </a:extLst>
          </p:cNvPr>
          <p:cNvSpPr>
            <a:spLocks noGrp="1"/>
          </p:cNvSpPr>
          <p:nvPr>
            <p:ph type="title"/>
          </p:nvPr>
        </p:nvSpPr>
        <p:spPr>
          <a:xfrm>
            <a:off x="609600" y="365125"/>
            <a:ext cx="11098306" cy="1325563"/>
          </a:xfrm>
        </p:spPr>
        <p:txBody>
          <a:bodyPr/>
          <a:lstStyle/>
          <a:p>
            <a:r>
              <a:rPr lang="en-US" dirty="0"/>
              <a:t>A counterintuitive pattern in BEF research</a:t>
            </a:r>
          </a:p>
        </p:txBody>
      </p:sp>
      <p:pic>
        <p:nvPicPr>
          <p:cNvPr id="5" name="Content Placeholder 4">
            <a:extLst>
              <a:ext uri="{FF2B5EF4-FFF2-40B4-BE49-F238E27FC236}">
                <a16:creationId xmlns:a16="http://schemas.microsoft.com/office/drawing/2014/main" id="{B9889989-3B40-A04B-9044-D2EC509B4ED0}"/>
              </a:ext>
            </a:extLst>
          </p:cNvPr>
          <p:cNvPicPr>
            <a:picLocks noGrp="1" noChangeAspect="1"/>
          </p:cNvPicPr>
          <p:nvPr>
            <p:ph idx="1"/>
          </p:nvPr>
        </p:nvPicPr>
        <p:blipFill rotWithShape="1">
          <a:blip r:embed="rId3"/>
          <a:srcRect t="5744" r="7260" b="3173"/>
          <a:stretch/>
        </p:blipFill>
        <p:spPr>
          <a:xfrm>
            <a:off x="6076514" y="1893844"/>
            <a:ext cx="5894749" cy="3879426"/>
          </a:xfrm>
        </p:spPr>
      </p:pic>
      <p:sp>
        <p:nvSpPr>
          <p:cNvPr id="6" name="TextBox 5">
            <a:extLst>
              <a:ext uri="{FF2B5EF4-FFF2-40B4-BE49-F238E27FC236}">
                <a16:creationId xmlns:a16="http://schemas.microsoft.com/office/drawing/2014/main" id="{392D8020-685D-9A45-B816-C0B6B60B64FF}"/>
              </a:ext>
            </a:extLst>
          </p:cNvPr>
          <p:cNvSpPr txBox="1"/>
          <p:nvPr/>
        </p:nvSpPr>
        <p:spPr>
          <a:xfrm>
            <a:off x="7477594" y="6273225"/>
            <a:ext cx="4714406" cy="584775"/>
          </a:xfrm>
          <a:prstGeom prst="rect">
            <a:avLst/>
          </a:prstGeom>
          <a:noFill/>
        </p:spPr>
        <p:txBody>
          <a:bodyPr wrap="square" rtlCol="0">
            <a:spAutoFit/>
          </a:bodyPr>
          <a:lstStyle/>
          <a:p>
            <a:pPr algn="r"/>
            <a:r>
              <a:rPr lang="en-US" sz="1600" dirty="0"/>
              <a:t>Data from the Jena Experiment, </a:t>
            </a:r>
            <a:r>
              <a:rPr lang="en-US" sz="1600" dirty="0" err="1"/>
              <a:t>Rychtecká</a:t>
            </a:r>
            <a:r>
              <a:rPr lang="en-US" sz="1600" dirty="0"/>
              <a:t> et al. (2014)</a:t>
            </a:r>
          </a:p>
          <a:p>
            <a:pPr algn="r"/>
            <a:r>
              <a:rPr lang="en-US" sz="1600" dirty="0"/>
              <a:t>Plot from </a:t>
            </a:r>
            <a:r>
              <a:rPr lang="en-US" sz="1600" dirty="0" err="1"/>
              <a:t>Leibold</a:t>
            </a:r>
            <a:r>
              <a:rPr lang="en-US" sz="1600" dirty="0"/>
              <a:t> et al. (2017)</a:t>
            </a:r>
          </a:p>
        </p:txBody>
      </p:sp>
      <p:sp>
        <p:nvSpPr>
          <p:cNvPr id="13" name="TextBox 12">
            <a:extLst>
              <a:ext uri="{FF2B5EF4-FFF2-40B4-BE49-F238E27FC236}">
                <a16:creationId xmlns:a16="http://schemas.microsoft.com/office/drawing/2014/main" id="{EBF6BD12-504F-EA40-9382-A30ABB17D15F}"/>
              </a:ext>
            </a:extLst>
          </p:cNvPr>
          <p:cNvSpPr txBox="1"/>
          <p:nvPr/>
        </p:nvSpPr>
        <p:spPr>
          <a:xfrm>
            <a:off x="385482" y="1748909"/>
            <a:ext cx="5972845" cy="4524315"/>
          </a:xfrm>
          <a:prstGeom prst="rect">
            <a:avLst/>
          </a:prstGeom>
          <a:noFill/>
        </p:spPr>
        <p:txBody>
          <a:bodyPr wrap="square" rtlCol="0">
            <a:spAutoFit/>
          </a:bodyPr>
          <a:lstStyle/>
          <a:p>
            <a:pPr marL="285750" indent="-285750">
              <a:buFont typeface="Arial" panose="020B0604020202020204" pitchFamily="34" charset="0"/>
              <a:buChar char="•"/>
            </a:pPr>
            <a:r>
              <a:rPr lang="en-US" sz="2400" dirty="0"/>
              <a:t>Positive BEF </a:t>
            </a:r>
            <a:r>
              <a:rPr lang="en-US" sz="2400" b="1" i="1" dirty="0"/>
              <a:t>across</a:t>
            </a:r>
            <a:r>
              <a:rPr lang="en-US" sz="2400" dirty="0"/>
              <a:t> richness treatments</a:t>
            </a:r>
          </a:p>
          <a:p>
            <a:pPr marL="285750" indent="-285750">
              <a:buFont typeface="Arial" panose="020B0604020202020204" pitchFamily="34" charset="0"/>
              <a:buChar char="•"/>
            </a:pPr>
            <a:r>
              <a:rPr lang="en-US" sz="2400" dirty="0"/>
              <a:t>Negative BEF </a:t>
            </a:r>
            <a:r>
              <a:rPr lang="en-US" sz="2400" b="1" i="1" dirty="0"/>
              <a:t>within</a:t>
            </a:r>
            <a:r>
              <a:rPr lang="en-US" sz="2400" dirty="0"/>
              <a:t> richness treatments</a:t>
            </a:r>
          </a:p>
          <a:p>
            <a:endParaRPr lang="en-US" sz="2400" dirty="0"/>
          </a:p>
          <a:p>
            <a:pPr marL="342900" indent="-342900">
              <a:buFont typeface="Arial" panose="020B0604020202020204" pitchFamily="34" charset="0"/>
              <a:buChar char="•"/>
            </a:pPr>
            <a:r>
              <a:rPr lang="en-US" sz="2400" dirty="0"/>
              <a:t>A site’s BEF is determined by:</a:t>
            </a:r>
          </a:p>
          <a:p>
            <a:pPr marL="800100" lvl="1" indent="-342900">
              <a:buFont typeface="Arial" panose="020B0604020202020204" pitchFamily="34" charset="0"/>
              <a:buChar char="•"/>
            </a:pPr>
            <a:r>
              <a:rPr lang="en-US" sz="2400" i="1" dirty="0"/>
              <a:t>Local coexistence mechanisms </a:t>
            </a:r>
            <a:r>
              <a:rPr lang="en-US" sz="1600" dirty="0"/>
              <a:t>(Holt 2013)</a:t>
            </a:r>
          </a:p>
          <a:p>
            <a:pPr marL="742950" lvl="1" indent="-285750">
              <a:buFont typeface="Arial" panose="020B0604020202020204" pitchFamily="34" charset="0"/>
              <a:buChar char="•"/>
            </a:pPr>
            <a:r>
              <a:rPr lang="en-US" sz="2400" i="1" dirty="0"/>
              <a:t>Regional metacommunity processes </a:t>
            </a:r>
            <a:r>
              <a:rPr lang="en-US" sz="1600" dirty="0"/>
              <a:t>(</a:t>
            </a:r>
            <a:r>
              <a:rPr lang="en-US" sz="1600" dirty="0" err="1"/>
              <a:t>Leibold</a:t>
            </a:r>
            <a:r>
              <a:rPr lang="en-US" sz="1600" dirty="0"/>
              <a:t> and Chase 2018)</a:t>
            </a:r>
          </a:p>
          <a:p>
            <a:pPr lvl="1"/>
            <a:endParaRPr lang="en-US" sz="1600" dirty="0"/>
          </a:p>
          <a:p>
            <a:pPr lvl="1"/>
            <a:endParaRPr lang="en-US" sz="1600" dirty="0"/>
          </a:p>
          <a:p>
            <a:r>
              <a:rPr lang="en-US" sz="2400" dirty="0"/>
              <a:t>In other words:</a:t>
            </a:r>
          </a:p>
          <a:p>
            <a:pPr lvl="1"/>
            <a:endParaRPr lang="en-US" sz="2400" i="1" dirty="0"/>
          </a:p>
          <a:p>
            <a:pPr lvl="1"/>
            <a:r>
              <a:rPr lang="en-US" sz="2400" i="1" dirty="0"/>
              <a:t>Who wins in competition, and who has access to the site</a:t>
            </a:r>
            <a:endParaRPr lang="en-US" sz="2400" dirty="0"/>
          </a:p>
        </p:txBody>
      </p:sp>
    </p:spTree>
    <p:extLst>
      <p:ext uri="{BB962C8B-B14F-4D97-AF65-F5344CB8AC3E}">
        <p14:creationId xmlns:p14="http://schemas.microsoft.com/office/powerpoint/2010/main" val="38061109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AECC2-8055-6E49-AFD2-F003A2D6944D}"/>
              </a:ext>
            </a:extLst>
          </p:cNvPr>
          <p:cNvSpPr>
            <a:spLocks noGrp="1"/>
          </p:cNvSpPr>
          <p:nvPr>
            <p:ph type="title"/>
          </p:nvPr>
        </p:nvSpPr>
        <p:spPr>
          <a:xfrm>
            <a:off x="596153" y="365125"/>
            <a:ext cx="10515600" cy="1325563"/>
          </a:xfrm>
        </p:spPr>
        <p:txBody>
          <a:bodyPr/>
          <a:lstStyle/>
          <a:p>
            <a:r>
              <a:rPr lang="en-US" dirty="0"/>
              <a:t>Understanding this counterintuitive pattern</a:t>
            </a:r>
          </a:p>
        </p:txBody>
      </p:sp>
      <p:pic>
        <p:nvPicPr>
          <p:cNvPr id="5" name="Content Placeholder 4">
            <a:extLst>
              <a:ext uri="{FF2B5EF4-FFF2-40B4-BE49-F238E27FC236}">
                <a16:creationId xmlns:a16="http://schemas.microsoft.com/office/drawing/2014/main" id="{B9889989-3B40-A04B-9044-D2EC509B4ED0}"/>
              </a:ext>
            </a:extLst>
          </p:cNvPr>
          <p:cNvPicPr>
            <a:picLocks noGrp="1" noChangeAspect="1"/>
          </p:cNvPicPr>
          <p:nvPr>
            <p:ph idx="1"/>
          </p:nvPr>
        </p:nvPicPr>
        <p:blipFill rotWithShape="1">
          <a:blip r:embed="rId3"/>
          <a:srcRect t="5744" r="7260" b="3173"/>
          <a:stretch/>
        </p:blipFill>
        <p:spPr>
          <a:xfrm>
            <a:off x="7477594" y="2470492"/>
            <a:ext cx="4593310" cy="3022929"/>
          </a:xfrm>
        </p:spPr>
      </p:pic>
      <p:sp>
        <p:nvSpPr>
          <p:cNvPr id="6" name="TextBox 5">
            <a:extLst>
              <a:ext uri="{FF2B5EF4-FFF2-40B4-BE49-F238E27FC236}">
                <a16:creationId xmlns:a16="http://schemas.microsoft.com/office/drawing/2014/main" id="{392D8020-685D-9A45-B816-C0B6B60B64FF}"/>
              </a:ext>
            </a:extLst>
          </p:cNvPr>
          <p:cNvSpPr txBox="1"/>
          <p:nvPr/>
        </p:nvSpPr>
        <p:spPr>
          <a:xfrm>
            <a:off x="7477594" y="6273225"/>
            <a:ext cx="4714406" cy="584775"/>
          </a:xfrm>
          <a:prstGeom prst="rect">
            <a:avLst/>
          </a:prstGeom>
          <a:noFill/>
        </p:spPr>
        <p:txBody>
          <a:bodyPr wrap="square" rtlCol="0">
            <a:spAutoFit/>
          </a:bodyPr>
          <a:lstStyle/>
          <a:p>
            <a:pPr algn="r"/>
            <a:r>
              <a:rPr lang="en-US" sz="1600" dirty="0"/>
              <a:t>Data from the Jena Experiment, </a:t>
            </a:r>
            <a:r>
              <a:rPr lang="en-US" sz="1600" dirty="0" err="1"/>
              <a:t>Rychtecká</a:t>
            </a:r>
            <a:r>
              <a:rPr lang="en-US" sz="1600" dirty="0"/>
              <a:t> et al. (2014)</a:t>
            </a:r>
          </a:p>
          <a:p>
            <a:pPr algn="r"/>
            <a:r>
              <a:rPr lang="en-US" sz="1600" dirty="0"/>
              <a:t>Graph from </a:t>
            </a:r>
            <a:r>
              <a:rPr lang="en-US" sz="1600" dirty="0" err="1"/>
              <a:t>Leibold</a:t>
            </a:r>
            <a:r>
              <a:rPr lang="en-US" sz="1600" dirty="0"/>
              <a:t> et al. (2017)</a:t>
            </a:r>
          </a:p>
        </p:txBody>
      </p:sp>
      <p:sp>
        <p:nvSpPr>
          <p:cNvPr id="3" name="TextBox 2">
            <a:extLst>
              <a:ext uri="{FF2B5EF4-FFF2-40B4-BE49-F238E27FC236}">
                <a16:creationId xmlns:a16="http://schemas.microsoft.com/office/drawing/2014/main" id="{C75AEC27-C57F-684D-BFEC-D1481D0281B0}"/>
              </a:ext>
            </a:extLst>
          </p:cNvPr>
          <p:cNvSpPr txBox="1"/>
          <p:nvPr/>
        </p:nvSpPr>
        <p:spPr>
          <a:xfrm>
            <a:off x="349625" y="1958834"/>
            <a:ext cx="6920752" cy="3785652"/>
          </a:xfrm>
          <a:prstGeom prst="rect">
            <a:avLst/>
          </a:prstGeom>
          <a:noFill/>
        </p:spPr>
        <p:txBody>
          <a:bodyPr wrap="square" rtlCol="0">
            <a:spAutoFit/>
          </a:bodyPr>
          <a:lstStyle/>
          <a:p>
            <a:pPr marL="342900" indent="-342900">
              <a:buFont typeface="Arial" panose="020B0604020202020204" pitchFamily="34" charset="0"/>
              <a:buChar char="•"/>
            </a:pPr>
            <a:r>
              <a:rPr lang="en-US" sz="2400" dirty="0"/>
              <a:t>Here, we try to understand what conditions in these two processes generate this general crosshatching pattern</a:t>
            </a:r>
          </a:p>
          <a:p>
            <a:pPr marL="342900" indent="-34290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We hypothesize:</a:t>
            </a:r>
          </a:p>
          <a:p>
            <a:pPr marL="742950" lvl="1" indent="-285750">
              <a:buFont typeface="Arial" panose="020B0604020202020204" pitchFamily="34" charset="0"/>
              <a:buChar char="•"/>
            </a:pPr>
            <a:r>
              <a:rPr lang="en-US" sz="2400" dirty="0"/>
              <a:t>These patterns emerge when a species’ </a:t>
            </a:r>
            <a:r>
              <a:rPr lang="en-US" sz="2400" b="1" i="1" dirty="0"/>
              <a:t>competitiveness in mixture</a:t>
            </a:r>
            <a:r>
              <a:rPr lang="en-US" sz="2400" i="1" dirty="0"/>
              <a:t> </a:t>
            </a:r>
            <a:r>
              <a:rPr lang="en-US" sz="2400" dirty="0"/>
              <a:t>is correlated to its </a:t>
            </a:r>
            <a:r>
              <a:rPr lang="en-US" sz="2400" b="1" i="1" dirty="0"/>
              <a:t>biomass in monoculture</a:t>
            </a:r>
          </a:p>
          <a:p>
            <a:pPr marL="742950" lvl="1" indent="-285750">
              <a:buFont typeface="Arial" panose="020B0604020202020204" pitchFamily="34" charset="0"/>
              <a:buChar char="•"/>
            </a:pPr>
            <a:r>
              <a:rPr lang="en-US" sz="2400" dirty="0"/>
              <a:t>Metacommunity processes (seed dispersal) will mediate these relationships</a:t>
            </a:r>
          </a:p>
        </p:txBody>
      </p:sp>
    </p:spTree>
    <p:extLst>
      <p:ext uri="{BB962C8B-B14F-4D97-AF65-F5344CB8AC3E}">
        <p14:creationId xmlns:p14="http://schemas.microsoft.com/office/powerpoint/2010/main" val="3175391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EF681-3BAA-5F43-B7CE-AACCE6576DB8}"/>
              </a:ext>
            </a:extLst>
          </p:cNvPr>
          <p:cNvSpPr>
            <a:spLocks noGrp="1"/>
          </p:cNvSpPr>
          <p:nvPr>
            <p:ph type="title"/>
          </p:nvPr>
        </p:nvSpPr>
        <p:spPr/>
        <p:txBody>
          <a:bodyPr/>
          <a:lstStyle/>
          <a:p>
            <a:r>
              <a:rPr lang="en-US" dirty="0"/>
              <a:t>Our model </a:t>
            </a:r>
            <a:r>
              <a:rPr lang="en-US" dirty="0" err="1"/>
              <a:t>intercomparison</a:t>
            </a:r>
            <a:endParaRPr lang="en-US" dirty="0"/>
          </a:p>
        </p:txBody>
      </p:sp>
      <p:sp>
        <p:nvSpPr>
          <p:cNvPr id="3" name="Content Placeholder 2">
            <a:extLst>
              <a:ext uri="{FF2B5EF4-FFF2-40B4-BE49-F238E27FC236}">
                <a16:creationId xmlns:a16="http://schemas.microsoft.com/office/drawing/2014/main" id="{17A9014E-35E2-C444-9105-90E459928538}"/>
              </a:ext>
            </a:extLst>
          </p:cNvPr>
          <p:cNvSpPr>
            <a:spLocks noGrp="1"/>
          </p:cNvSpPr>
          <p:nvPr>
            <p:ph idx="1"/>
          </p:nvPr>
        </p:nvSpPr>
        <p:spPr>
          <a:xfrm>
            <a:off x="838200" y="1825625"/>
            <a:ext cx="10824148" cy="4351338"/>
          </a:xfrm>
        </p:spPr>
        <p:txBody>
          <a:bodyPr>
            <a:normAutofit/>
          </a:bodyPr>
          <a:lstStyle/>
          <a:p>
            <a:r>
              <a:rPr lang="en-US" dirty="0"/>
              <a:t>Traditional BEF experiment with six plant community assembly models</a:t>
            </a:r>
          </a:p>
          <a:p>
            <a:pPr lvl="1"/>
            <a:r>
              <a:rPr lang="en-US" dirty="0"/>
              <a:t>3 grasslands </a:t>
            </a:r>
            <a:r>
              <a:rPr lang="en-US" sz="1600" dirty="0"/>
              <a:t>(May et al. 2009, Turnbull et al. 2013, Clark et al. 2017)</a:t>
            </a:r>
            <a:endParaRPr lang="en-US" dirty="0"/>
          </a:p>
          <a:p>
            <a:pPr lvl="1"/>
            <a:r>
              <a:rPr lang="en-US" dirty="0"/>
              <a:t>2 tropical forests</a:t>
            </a:r>
            <a:r>
              <a:rPr lang="en-US" sz="1600" dirty="0"/>
              <a:t> (</a:t>
            </a:r>
            <a:r>
              <a:rPr lang="en-US" sz="1600" dirty="0" err="1"/>
              <a:t>Maréchaux</a:t>
            </a:r>
            <a:r>
              <a:rPr lang="en-US" sz="1600" dirty="0"/>
              <a:t> et al. 2018, </a:t>
            </a:r>
            <a:r>
              <a:rPr lang="en-US" sz="1600" dirty="0" err="1"/>
              <a:t>Rüger</a:t>
            </a:r>
            <a:r>
              <a:rPr lang="en-US" sz="1600" dirty="0"/>
              <a:t> et al. 2020)</a:t>
            </a:r>
          </a:p>
          <a:p>
            <a:pPr lvl="1"/>
            <a:r>
              <a:rPr lang="en-US" dirty="0"/>
              <a:t>1 succulent community </a:t>
            </a:r>
            <a:r>
              <a:rPr lang="en-US" sz="1600" dirty="0"/>
              <a:t>(</a:t>
            </a:r>
            <a:r>
              <a:rPr lang="en-US" sz="1600" dirty="0" err="1"/>
              <a:t>Reineking</a:t>
            </a:r>
            <a:r>
              <a:rPr lang="en-US" sz="1600" dirty="0"/>
              <a:t> et al. 2006)</a:t>
            </a:r>
            <a:endParaRPr lang="en-US" dirty="0"/>
          </a:p>
          <a:p>
            <a:r>
              <a:rPr lang="en-US" dirty="0"/>
              <a:t>Different species richness treatments (monocultures, 2, 4, …, 64)</a:t>
            </a:r>
          </a:p>
          <a:p>
            <a:r>
              <a:rPr lang="en-US" dirty="0"/>
              <a:t>Seed the initial community, and then let competition run its course</a:t>
            </a:r>
          </a:p>
          <a:p>
            <a:r>
              <a:rPr lang="en-US" dirty="0"/>
              <a:t>When then compare how these simulated BEF experiments look</a:t>
            </a:r>
          </a:p>
        </p:txBody>
      </p:sp>
    </p:spTree>
    <p:extLst>
      <p:ext uri="{BB962C8B-B14F-4D97-AF65-F5344CB8AC3E}">
        <p14:creationId xmlns:p14="http://schemas.microsoft.com/office/powerpoint/2010/main" val="3707397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43302-6EA4-B044-89C4-1A93E0ACD14A}"/>
              </a:ext>
            </a:extLst>
          </p:cNvPr>
          <p:cNvSpPr>
            <a:spLocks noGrp="1"/>
          </p:cNvSpPr>
          <p:nvPr>
            <p:ph type="title"/>
          </p:nvPr>
        </p:nvSpPr>
        <p:spPr>
          <a:xfrm>
            <a:off x="838200" y="14962"/>
            <a:ext cx="10515600" cy="1325563"/>
          </a:xfrm>
        </p:spPr>
        <p:txBody>
          <a:bodyPr/>
          <a:lstStyle/>
          <a:p>
            <a:r>
              <a:rPr lang="en-US" dirty="0"/>
              <a:t>Diversity’s effect on Biomass</a:t>
            </a:r>
          </a:p>
        </p:txBody>
      </p:sp>
      <p:pic>
        <p:nvPicPr>
          <p:cNvPr id="28" name="Content Placeholder 27">
            <a:extLst>
              <a:ext uri="{FF2B5EF4-FFF2-40B4-BE49-F238E27FC236}">
                <a16:creationId xmlns:a16="http://schemas.microsoft.com/office/drawing/2014/main" id="{B7E2764F-9890-224B-8669-3E9AFC6D97B3}"/>
              </a:ext>
            </a:extLst>
          </p:cNvPr>
          <p:cNvPicPr>
            <a:picLocks noGrp="1" noChangeAspect="1"/>
          </p:cNvPicPr>
          <p:nvPr>
            <p:ph idx="1"/>
          </p:nvPr>
        </p:nvPicPr>
        <p:blipFill>
          <a:blip r:embed="rId3"/>
          <a:stretch>
            <a:fillRect/>
          </a:stretch>
        </p:blipFill>
        <p:spPr>
          <a:xfrm>
            <a:off x="370536" y="1376386"/>
            <a:ext cx="11649239" cy="4800297"/>
          </a:xfrm>
        </p:spPr>
      </p:pic>
    </p:spTree>
    <p:extLst>
      <p:ext uri="{BB962C8B-B14F-4D97-AF65-F5344CB8AC3E}">
        <p14:creationId xmlns:p14="http://schemas.microsoft.com/office/powerpoint/2010/main" val="406448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D8318-3BD6-F644-A3DE-7A60A08B2866}"/>
              </a:ext>
            </a:extLst>
          </p:cNvPr>
          <p:cNvSpPr>
            <a:spLocks noGrp="1"/>
          </p:cNvSpPr>
          <p:nvPr>
            <p:ph type="title"/>
          </p:nvPr>
        </p:nvSpPr>
        <p:spPr>
          <a:xfrm>
            <a:off x="554736" y="-26974"/>
            <a:ext cx="11113008" cy="1325563"/>
          </a:xfrm>
        </p:spPr>
        <p:txBody>
          <a:bodyPr/>
          <a:lstStyle/>
          <a:p>
            <a:r>
              <a:rPr lang="en-US" dirty="0"/>
              <a:t>Correlations of monoculture to mixture biomass</a:t>
            </a:r>
          </a:p>
        </p:txBody>
      </p:sp>
      <p:sp>
        <p:nvSpPr>
          <p:cNvPr id="4" name="TextBox 3">
            <a:extLst>
              <a:ext uri="{FF2B5EF4-FFF2-40B4-BE49-F238E27FC236}">
                <a16:creationId xmlns:a16="http://schemas.microsoft.com/office/drawing/2014/main" id="{CCE661BC-6B6F-3845-ABEB-8DD4BBDDB3BB}"/>
              </a:ext>
            </a:extLst>
          </p:cNvPr>
          <p:cNvSpPr txBox="1"/>
          <p:nvPr/>
        </p:nvSpPr>
        <p:spPr>
          <a:xfrm>
            <a:off x="634950" y="5858225"/>
            <a:ext cx="11400813" cy="461665"/>
          </a:xfrm>
          <a:prstGeom prst="rect">
            <a:avLst/>
          </a:prstGeom>
          <a:noFill/>
        </p:spPr>
        <p:txBody>
          <a:bodyPr wrap="none" rtlCol="0">
            <a:spAutoFit/>
          </a:bodyPr>
          <a:lstStyle/>
          <a:p>
            <a:r>
              <a:rPr lang="en-US" sz="2400" dirty="0"/>
              <a:t>Do the most competitive species also produce the most ecosystem functioning (biomass)?</a:t>
            </a:r>
          </a:p>
        </p:txBody>
      </p:sp>
      <p:pic>
        <p:nvPicPr>
          <p:cNvPr id="17" name="Content Placeholder 16">
            <a:extLst>
              <a:ext uri="{FF2B5EF4-FFF2-40B4-BE49-F238E27FC236}">
                <a16:creationId xmlns:a16="http://schemas.microsoft.com/office/drawing/2014/main" id="{E91912B4-7641-5048-89B4-88995B8AE1B3}"/>
              </a:ext>
            </a:extLst>
          </p:cNvPr>
          <p:cNvPicPr>
            <a:picLocks noGrp="1" noChangeAspect="1"/>
          </p:cNvPicPr>
          <p:nvPr>
            <p:ph idx="1"/>
          </p:nvPr>
        </p:nvPicPr>
        <p:blipFill rotWithShape="1">
          <a:blip r:embed="rId3"/>
          <a:srcRect r="66917" b="50567"/>
          <a:stretch/>
        </p:blipFill>
        <p:spPr>
          <a:xfrm>
            <a:off x="731225" y="1282823"/>
            <a:ext cx="3478837" cy="2142035"/>
          </a:xfrm>
        </p:spPr>
      </p:pic>
      <p:pic>
        <p:nvPicPr>
          <p:cNvPr id="5" name="Content Placeholder 16">
            <a:extLst>
              <a:ext uri="{FF2B5EF4-FFF2-40B4-BE49-F238E27FC236}">
                <a16:creationId xmlns:a16="http://schemas.microsoft.com/office/drawing/2014/main" id="{C6033C51-1197-1148-A1C1-E976FDED7B93}"/>
              </a:ext>
            </a:extLst>
          </p:cNvPr>
          <p:cNvPicPr>
            <a:picLocks noChangeAspect="1"/>
          </p:cNvPicPr>
          <p:nvPr/>
        </p:nvPicPr>
        <p:blipFill rotWithShape="1">
          <a:blip r:embed="rId3"/>
          <a:srcRect t="48648" r="67232"/>
          <a:stretch/>
        </p:blipFill>
        <p:spPr>
          <a:xfrm>
            <a:off x="4121258" y="1233774"/>
            <a:ext cx="3445790" cy="2225169"/>
          </a:xfrm>
          <a:prstGeom prst="rect">
            <a:avLst/>
          </a:prstGeom>
        </p:spPr>
      </p:pic>
      <p:pic>
        <p:nvPicPr>
          <p:cNvPr id="6" name="Content Placeholder 16">
            <a:extLst>
              <a:ext uri="{FF2B5EF4-FFF2-40B4-BE49-F238E27FC236}">
                <a16:creationId xmlns:a16="http://schemas.microsoft.com/office/drawing/2014/main" id="{7419522C-89AF-F04E-A83D-747CB2D0EEE7}"/>
              </a:ext>
            </a:extLst>
          </p:cNvPr>
          <p:cNvPicPr>
            <a:picLocks noChangeAspect="1"/>
          </p:cNvPicPr>
          <p:nvPr/>
        </p:nvPicPr>
        <p:blipFill rotWithShape="1">
          <a:blip r:embed="rId3"/>
          <a:srcRect l="32862" r="32503" b="50715"/>
          <a:stretch/>
        </p:blipFill>
        <p:spPr>
          <a:xfrm>
            <a:off x="7528302" y="3520402"/>
            <a:ext cx="3642102" cy="2135582"/>
          </a:xfrm>
          <a:prstGeom prst="rect">
            <a:avLst/>
          </a:prstGeom>
        </p:spPr>
      </p:pic>
      <p:pic>
        <p:nvPicPr>
          <p:cNvPr id="7" name="Content Placeholder 16">
            <a:extLst>
              <a:ext uri="{FF2B5EF4-FFF2-40B4-BE49-F238E27FC236}">
                <a16:creationId xmlns:a16="http://schemas.microsoft.com/office/drawing/2014/main" id="{A0C1BA60-A016-BB4A-836F-B59DB0E84D9D}"/>
              </a:ext>
            </a:extLst>
          </p:cNvPr>
          <p:cNvPicPr>
            <a:picLocks noChangeAspect="1"/>
          </p:cNvPicPr>
          <p:nvPr/>
        </p:nvPicPr>
        <p:blipFill rotWithShape="1">
          <a:blip r:embed="rId3"/>
          <a:srcRect l="33234" t="50000" r="33531"/>
          <a:stretch/>
        </p:blipFill>
        <p:spPr>
          <a:xfrm>
            <a:off x="731497" y="3527885"/>
            <a:ext cx="3494868" cy="2166579"/>
          </a:xfrm>
          <a:prstGeom prst="rect">
            <a:avLst/>
          </a:prstGeom>
        </p:spPr>
      </p:pic>
      <p:pic>
        <p:nvPicPr>
          <p:cNvPr id="8" name="Content Placeholder 16">
            <a:extLst>
              <a:ext uri="{FF2B5EF4-FFF2-40B4-BE49-F238E27FC236}">
                <a16:creationId xmlns:a16="http://schemas.microsoft.com/office/drawing/2014/main" id="{7919E740-2A45-364D-BF70-6FE6A010E5E7}"/>
              </a:ext>
            </a:extLst>
          </p:cNvPr>
          <p:cNvPicPr>
            <a:picLocks noChangeAspect="1"/>
          </p:cNvPicPr>
          <p:nvPr/>
        </p:nvPicPr>
        <p:blipFill rotWithShape="1">
          <a:blip r:embed="rId3"/>
          <a:srcRect l="67423" b="50567"/>
          <a:stretch/>
        </p:blipFill>
        <p:spPr>
          <a:xfrm>
            <a:off x="7721764" y="1283089"/>
            <a:ext cx="3425657" cy="2142035"/>
          </a:xfrm>
          <a:prstGeom prst="rect">
            <a:avLst/>
          </a:prstGeom>
        </p:spPr>
      </p:pic>
      <p:pic>
        <p:nvPicPr>
          <p:cNvPr id="9" name="Content Placeholder 16">
            <a:extLst>
              <a:ext uri="{FF2B5EF4-FFF2-40B4-BE49-F238E27FC236}">
                <a16:creationId xmlns:a16="http://schemas.microsoft.com/office/drawing/2014/main" id="{97CDD8E3-140A-DE4E-9C7A-4D4338132106}"/>
              </a:ext>
            </a:extLst>
          </p:cNvPr>
          <p:cNvPicPr>
            <a:picLocks noChangeAspect="1"/>
          </p:cNvPicPr>
          <p:nvPr/>
        </p:nvPicPr>
        <p:blipFill rotWithShape="1">
          <a:blip r:embed="rId3"/>
          <a:srcRect l="67423" t="49434"/>
          <a:stretch/>
        </p:blipFill>
        <p:spPr>
          <a:xfrm>
            <a:off x="4241863" y="3497155"/>
            <a:ext cx="3425658" cy="2191124"/>
          </a:xfrm>
          <a:prstGeom prst="rect">
            <a:avLst/>
          </a:prstGeom>
        </p:spPr>
      </p:pic>
    </p:spTree>
    <p:extLst>
      <p:ext uri="{BB962C8B-B14F-4D97-AF65-F5344CB8AC3E}">
        <p14:creationId xmlns:p14="http://schemas.microsoft.com/office/powerpoint/2010/main" val="6122980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62858F8-E57D-444B-9F34-F0EDD78C351B}"/>
              </a:ext>
            </a:extLst>
          </p:cNvPr>
          <p:cNvSpPr>
            <a:spLocks noGrp="1"/>
          </p:cNvSpPr>
          <p:nvPr>
            <p:ph idx="1"/>
          </p:nvPr>
        </p:nvSpPr>
        <p:spPr>
          <a:xfrm>
            <a:off x="595865" y="333063"/>
            <a:ext cx="11141964" cy="1132398"/>
          </a:xfrm>
        </p:spPr>
        <p:txBody>
          <a:bodyPr>
            <a:normAutofit/>
          </a:bodyPr>
          <a:lstStyle/>
          <a:p>
            <a:pPr marL="0" indent="0">
              <a:buNone/>
            </a:pPr>
            <a:r>
              <a:rPr lang="en-US" sz="2400" dirty="0"/>
              <a:t>The stronger species' monoculture biomasses are correlated to their mixture biomasses (competitive strength), the stronger the selection effect </a:t>
            </a:r>
            <a:r>
              <a:rPr lang="en-US" sz="2400" i="1" dirty="0"/>
              <a:t>across treatments</a:t>
            </a:r>
            <a:r>
              <a:rPr lang="en-US" sz="2400" dirty="0"/>
              <a:t>, and …</a:t>
            </a:r>
          </a:p>
          <a:p>
            <a:endParaRPr lang="en-US" sz="2400" dirty="0"/>
          </a:p>
          <a:p>
            <a:endParaRPr lang="en-US" sz="2400" dirty="0"/>
          </a:p>
          <a:p>
            <a:endParaRPr lang="en-US" sz="2000" dirty="0"/>
          </a:p>
        </p:txBody>
      </p:sp>
      <p:pic>
        <p:nvPicPr>
          <p:cNvPr id="7" name="Picture 6">
            <a:extLst>
              <a:ext uri="{FF2B5EF4-FFF2-40B4-BE49-F238E27FC236}">
                <a16:creationId xmlns:a16="http://schemas.microsoft.com/office/drawing/2014/main" id="{8CDB2834-BF86-CC4C-907B-74BC472E991C}"/>
              </a:ext>
            </a:extLst>
          </p:cNvPr>
          <p:cNvPicPr>
            <a:picLocks noChangeAspect="1"/>
          </p:cNvPicPr>
          <p:nvPr/>
        </p:nvPicPr>
        <p:blipFill>
          <a:blip r:embed="rId3"/>
          <a:stretch>
            <a:fillRect/>
          </a:stretch>
        </p:blipFill>
        <p:spPr>
          <a:xfrm>
            <a:off x="1657084" y="1197107"/>
            <a:ext cx="9163316" cy="5660893"/>
          </a:xfrm>
          <a:prstGeom prst="rect">
            <a:avLst/>
          </a:prstGeom>
        </p:spPr>
      </p:pic>
    </p:spTree>
    <p:extLst>
      <p:ext uri="{BB962C8B-B14F-4D97-AF65-F5344CB8AC3E}">
        <p14:creationId xmlns:p14="http://schemas.microsoft.com/office/powerpoint/2010/main" val="1033832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934A9A-303E-2040-AE78-CB5B68BC8DFA}"/>
              </a:ext>
            </a:extLst>
          </p:cNvPr>
          <p:cNvSpPr>
            <a:spLocks noGrp="1"/>
          </p:cNvSpPr>
          <p:nvPr>
            <p:ph type="title"/>
          </p:nvPr>
        </p:nvSpPr>
        <p:spPr>
          <a:xfrm>
            <a:off x="1365041" y="528627"/>
            <a:ext cx="8573438" cy="1325563"/>
          </a:xfrm>
        </p:spPr>
        <p:txBody>
          <a:bodyPr>
            <a:noAutofit/>
          </a:bodyPr>
          <a:lstStyle/>
          <a:p>
            <a:r>
              <a:rPr lang="en-US" sz="2400" dirty="0">
                <a:latin typeface="Calibri" panose="020F0502020204030204" pitchFamily="34" charset="0"/>
                <a:cs typeface="Calibri" panose="020F0502020204030204" pitchFamily="34" charset="0"/>
              </a:rPr>
              <a:t>… the more negative the </a:t>
            </a:r>
            <a:r>
              <a:rPr lang="en-US" sz="2400" i="1" dirty="0">
                <a:latin typeface="Calibri" panose="020F0502020204030204" pitchFamily="34" charset="0"/>
                <a:cs typeface="Calibri" panose="020F0502020204030204" pitchFamily="34" charset="0"/>
              </a:rPr>
              <a:t>within-treatment relationships </a:t>
            </a:r>
            <a:r>
              <a:rPr lang="en-US" sz="2400" dirty="0">
                <a:latin typeface="Calibri" panose="020F0502020204030204" pitchFamily="34" charset="0"/>
                <a:cs typeface="Calibri" panose="020F0502020204030204" pitchFamily="34" charset="0"/>
              </a:rPr>
              <a:t>(competitive exclusion of low-biomass species)</a:t>
            </a:r>
          </a:p>
        </p:txBody>
      </p:sp>
      <p:pic>
        <p:nvPicPr>
          <p:cNvPr id="27" name="Content Placeholder 26">
            <a:extLst>
              <a:ext uri="{FF2B5EF4-FFF2-40B4-BE49-F238E27FC236}">
                <a16:creationId xmlns:a16="http://schemas.microsoft.com/office/drawing/2014/main" id="{58E2689E-B10C-0E45-88EB-0339F1FB25BD}"/>
              </a:ext>
            </a:extLst>
          </p:cNvPr>
          <p:cNvPicPr>
            <a:picLocks noGrp="1" noChangeAspect="1"/>
          </p:cNvPicPr>
          <p:nvPr>
            <p:ph idx="1"/>
          </p:nvPr>
        </p:nvPicPr>
        <p:blipFill>
          <a:blip r:embed="rId3"/>
          <a:stretch>
            <a:fillRect/>
          </a:stretch>
        </p:blipFill>
        <p:spPr>
          <a:xfrm>
            <a:off x="542364" y="1854190"/>
            <a:ext cx="11407190" cy="4700556"/>
          </a:xfrm>
        </p:spPr>
      </p:pic>
    </p:spTree>
    <p:extLst>
      <p:ext uri="{BB962C8B-B14F-4D97-AF65-F5344CB8AC3E}">
        <p14:creationId xmlns:p14="http://schemas.microsoft.com/office/powerpoint/2010/main" val="10195241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1589</TotalTime>
  <Words>2405</Words>
  <Application>Microsoft Macintosh PowerPoint</Application>
  <PresentationFormat>Widescreen</PresentationFormat>
  <Paragraphs>139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Local and regional processes mediate local-scale BEF patterns</vt:lpstr>
      <vt:lpstr>Biodiversity and ecosystem functioning (BEF)</vt:lpstr>
      <vt:lpstr>A counterintuitive pattern in BEF research</vt:lpstr>
      <vt:lpstr>Understanding this counterintuitive pattern</vt:lpstr>
      <vt:lpstr>Our model intercomparison</vt:lpstr>
      <vt:lpstr>Diversity’s effect on Biomass</vt:lpstr>
      <vt:lpstr>Correlations of monoculture to mixture biomass</vt:lpstr>
      <vt:lpstr>PowerPoint Presentation</vt:lpstr>
      <vt:lpstr>… the more negative the within-treatment relationships (competitive exclusion of low-biomass species)</vt:lpstr>
      <vt:lpstr>Discussion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Results description</dc:title>
  <dc:creator>Michael Crawford</dc:creator>
  <cp:lastModifiedBy>Michael Crawford</cp:lastModifiedBy>
  <cp:revision>154</cp:revision>
  <dcterms:created xsi:type="dcterms:W3CDTF">2020-05-14T12:07:56Z</dcterms:created>
  <dcterms:modified xsi:type="dcterms:W3CDTF">2020-06-10T08:57:13Z</dcterms:modified>
</cp:coreProperties>
</file>

<file path=docProps/thumbnail.jpeg>
</file>